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2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620" r:id="rId2"/>
    <p:sldId id="572" r:id="rId3"/>
    <p:sldId id="577" r:id="rId4"/>
    <p:sldId id="575" r:id="rId5"/>
    <p:sldId id="576" r:id="rId6"/>
    <p:sldId id="598" r:id="rId7"/>
    <p:sldId id="578" r:id="rId8"/>
    <p:sldId id="599" r:id="rId9"/>
    <p:sldId id="579" r:id="rId10"/>
    <p:sldId id="600" r:id="rId11"/>
    <p:sldId id="581" r:id="rId12"/>
    <p:sldId id="601" r:id="rId13"/>
    <p:sldId id="608" r:id="rId14"/>
    <p:sldId id="588" r:id="rId15"/>
    <p:sldId id="614" r:id="rId16"/>
    <p:sldId id="615" r:id="rId17"/>
    <p:sldId id="621" r:id="rId18"/>
    <p:sldId id="622" r:id="rId19"/>
    <p:sldId id="582" r:id="rId20"/>
    <p:sldId id="602" r:id="rId21"/>
    <p:sldId id="603" r:id="rId22"/>
    <p:sldId id="584" r:id="rId23"/>
    <p:sldId id="609" r:id="rId24"/>
    <p:sldId id="612" r:id="rId25"/>
    <p:sldId id="610" r:id="rId26"/>
    <p:sldId id="611" r:id="rId27"/>
    <p:sldId id="613" r:id="rId28"/>
    <p:sldId id="586" r:id="rId29"/>
    <p:sldId id="605" r:id="rId30"/>
    <p:sldId id="587" r:id="rId31"/>
    <p:sldId id="606" r:id="rId32"/>
    <p:sldId id="589" r:id="rId33"/>
    <p:sldId id="624" r:id="rId34"/>
    <p:sldId id="625" r:id="rId35"/>
    <p:sldId id="623" r:id="rId36"/>
  </p:sldIdLst>
  <p:sldSz cx="24384000" cy="13716000"/>
  <p:notesSz cx="6858000" cy="9945688"/>
  <p:defaultText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za van Heerden" initials="LvH" lastIdx="3" clrIdx="0">
    <p:extLst>
      <p:ext uri="{19B8F6BF-5375-455C-9EA6-DF929625EA0E}">
        <p15:presenceInfo xmlns:p15="http://schemas.microsoft.com/office/powerpoint/2012/main" userId="784eedbb72a366f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0F39"/>
    <a:srgbClr val="EB7961"/>
    <a:srgbClr val="2D6878"/>
    <a:srgbClr val="9D9FA2"/>
    <a:srgbClr val="82CFCA"/>
    <a:srgbClr val="1E144A"/>
    <a:srgbClr val="FFFFFF"/>
    <a:srgbClr val="08CAB3"/>
    <a:srgbClr val="03BBB9"/>
    <a:srgbClr val="03D8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599" autoAdjust="0"/>
    <p:restoredTop sz="94249" autoAdjust="0"/>
  </p:normalViewPr>
  <p:slideViewPr>
    <p:cSldViewPr snapToGrid="0">
      <p:cViewPr varScale="1">
        <p:scale>
          <a:sx n="48" d="100"/>
          <a:sy n="48" d="100"/>
        </p:scale>
        <p:origin x="248" y="79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3" d="100"/>
        <a:sy n="63" d="100"/>
      </p:scale>
      <p:origin x="0" y="-117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33" tIns="45716" rIns="91433" bIns="45716" rtlCol="0"/>
          <a:lstStyle>
            <a:lvl1pPr algn="l">
              <a:defRPr sz="1200"/>
            </a:lvl1pPr>
          </a:lstStyle>
          <a:p>
            <a:endParaRPr lang="en-US"/>
          </a:p>
        </p:txBody>
      </p:sp>
      <p:sp>
        <p:nvSpPr>
          <p:cNvPr id="3" name="Date Placeholder 2"/>
          <p:cNvSpPr>
            <a:spLocks noGrp="1"/>
          </p:cNvSpPr>
          <p:nvPr>
            <p:ph type="dt" idx="1"/>
          </p:nvPr>
        </p:nvSpPr>
        <p:spPr>
          <a:xfrm>
            <a:off x="3884614" y="0"/>
            <a:ext cx="2971800" cy="499012"/>
          </a:xfrm>
          <a:prstGeom prst="rect">
            <a:avLst/>
          </a:prstGeom>
        </p:spPr>
        <p:txBody>
          <a:bodyPr vert="horz" lIns="91433" tIns="45716" rIns="91433" bIns="45716" rtlCol="0"/>
          <a:lstStyle>
            <a:lvl1pPr algn="r">
              <a:defRPr sz="1200"/>
            </a:lvl1pPr>
          </a:lstStyle>
          <a:p>
            <a:fld id="{74051A69-C562-4FC5-92DC-994CDC1376A2}" type="datetimeFigureOut">
              <a:rPr lang="en-US" smtClean="0"/>
              <a:t>3/5/26</a:t>
            </a:fld>
            <a:endParaRPr lang="en-US"/>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33" tIns="45716" rIns="91433" bIns="45716" rtlCol="0" anchor="ctr"/>
          <a:lstStyle/>
          <a:p>
            <a:endParaRPr lang="en-US"/>
          </a:p>
        </p:txBody>
      </p:sp>
      <p:sp>
        <p:nvSpPr>
          <p:cNvPr id="5" name="Notes Placeholder 4"/>
          <p:cNvSpPr>
            <a:spLocks noGrp="1"/>
          </p:cNvSpPr>
          <p:nvPr>
            <p:ph type="body" sz="quarter" idx="3"/>
          </p:nvPr>
        </p:nvSpPr>
        <p:spPr>
          <a:xfrm>
            <a:off x="685800" y="4786363"/>
            <a:ext cx="5486400" cy="3916115"/>
          </a:xfrm>
          <a:prstGeom prst="rect">
            <a:avLst/>
          </a:prstGeom>
        </p:spPr>
        <p:txBody>
          <a:bodyPr vert="horz" lIns="91433" tIns="45716" rIns="91433"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6679"/>
            <a:ext cx="2971800" cy="499011"/>
          </a:xfrm>
          <a:prstGeom prst="rect">
            <a:avLst/>
          </a:prstGeom>
        </p:spPr>
        <p:txBody>
          <a:bodyPr vert="horz" lIns="91433" tIns="45716" rIns="91433" bIns="45716" rtlCol="0" anchor="b"/>
          <a:lstStyle>
            <a:lvl1pPr algn="l">
              <a:defRPr sz="1200"/>
            </a:lvl1pPr>
          </a:lstStyle>
          <a:p>
            <a:endParaRPr lang="en-US"/>
          </a:p>
        </p:txBody>
      </p:sp>
      <p:sp>
        <p:nvSpPr>
          <p:cNvPr id="7" name="Slide Number Placeholder 6"/>
          <p:cNvSpPr>
            <a:spLocks noGrp="1"/>
          </p:cNvSpPr>
          <p:nvPr>
            <p:ph type="sldNum" sz="quarter" idx="5"/>
          </p:nvPr>
        </p:nvSpPr>
        <p:spPr>
          <a:xfrm>
            <a:off x="3884614" y="9446679"/>
            <a:ext cx="2971800" cy="499011"/>
          </a:xfrm>
          <a:prstGeom prst="rect">
            <a:avLst/>
          </a:prstGeom>
        </p:spPr>
        <p:txBody>
          <a:bodyPr vert="horz" lIns="91433" tIns="45716" rIns="91433" bIns="45716" rtlCol="0" anchor="b"/>
          <a:lstStyle>
            <a:lvl1pPr algn="r">
              <a:defRPr sz="1200"/>
            </a:lvl1pPr>
          </a:lstStyle>
          <a:p>
            <a:fld id="{8C747B73-6B03-4EF3-AD40-683CE00DABF6}" type="slidenum">
              <a:rPr lang="en-US" smtClean="0"/>
              <a:t>‹#›</a:t>
            </a:fld>
            <a:endParaRPr lang="en-US"/>
          </a:p>
        </p:txBody>
      </p:sp>
    </p:spTree>
    <p:extLst>
      <p:ext uri="{BB962C8B-B14F-4D97-AF65-F5344CB8AC3E}">
        <p14:creationId xmlns:p14="http://schemas.microsoft.com/office/powerpoint/2010/main" val="1300632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a:t>
            </a:fld>
            <a:endParaRPr lang="en-US"/>
          </a:p>
        </p:txBody>
      </p:sp>
    </p:spTree>
    <p:extLst>
      <p:ext uri="{BB962C8B-B14F-4D97-AF65-F5344CB8AC3E}">
        <p14:creationId xmlns:p14="http://schemas.microsoft.com/office/powerpoint/2010/main" val="2784352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3</a:t>
            </a:fld>
            <a:endParaRPr lang="en-US"/>
          </a:p>
        </p:txBody>
      </p:sp>
    </p:spTree>
    <p:extLst>
      <p:ext uri="{BB962C8B-B14F-4D97-AF65-F5344CB8AC3E}">
        <p14:creationId xmlns:p14="http://schemas.microsoft.com/office/powerpoint/2010/main" val="1354998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4</a:t>
            </a:fld>
            <a:endParaRPr lang="en-US"/>
          </a:p>
        </p:txBody>
      </p:sp>
    </p:spTree>
    <p:extLst>
      <p:ext uri="{BB962C8B-B14F-4D97-AF65-F5344CB8AC3E}">
        <p14:creationId xmlns:p14="http://schemas.microsoft.com/office/powerpoint/2010/main" val="1281167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5</a:t>
            </a:fld>
            <a:endParaRPr lang="en-US"/>
          </a:p>
        </p:txBody>
      </p:sp>
    </p:spTree>
    <p:extLst>
      <p:ext uri="{BB962C8B-B14F-4D97-AF65-F5344CB8AC3E}">
        <p14:creationId xmlns:p14="http://schemas.microsoft.com/office/powerpoint/2010/main" val="1218899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6</a:t>
            </a:fld>
            <a:endParaRPr lang="en-US"/>
          </a:p>
        </p:txBody>
      </p:sp>
    </p:spTree>
    <p:extLst>
      <p:ext uri="{BB962C8B-B14F-4D97-AF65-F5344CB8AC3E}">
        <p14:creationId xmlns:p14="http://schemas.microsoft.com/office/powerpoint/2010/main" val="4130132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7</a:t>
            </a:fld>
            <a:endParaRPr lang="en-US"/>
          </a:p>
        </p:txBody>
      </p:sp>
    </p:spTree>
    <p:extLst>
      <p:ext uri="{BB962C8B-B14F-4D97-AF65-F5344CB8AC3E}">
        <p14:creationId xmlns:p14="http://schemas.microsoft.com/office/powerpoint/2010/main" val="939045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8</a:t>
            </a:fld>
            <a:endParaRPr lang="en-US"/>
          </a:p>
        </p:txBody>
      </p:sp>
    </p:spTree>
    <p:extLst>
      <p:ext uri="{BB962C8B-B14F-4D97-AF65-F5344CB8AC3E}">
        <p14:creationId xmlns:p14="http://schemas.microsoft.com/office/powerpoint/2010/main" val="4110129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9</a:t>
            </a:fld>
            <a:endParaRPr lang="en-US"/>
          </a:p>
        </p:txBody>
      </p:sp>
    </p:spTree>
    <p:extLst>
      <p:ext uri="{BB962C8B-B14F-4D97-AF65-F5344CB8AC3E}">
        <p14:creationId xmlns:p14="http://schemas.microsoft.com/office/powerpoint/2010/main" val="4132586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10</a:t>
            </a:fld>
            <a:endParaRPr lang="en-US"/>
          </a:p>
        </p:txBody>
      </p:sp>
    </p:spTree>
    <p:extLst>
      <p:ext uri="{BB962C8B-B14F-4D97-AF65-F5344CB8AC3E}">
        <p14:creationId xmlns:p14="http://schemas.microsoft.com/office/powerpoint/2010/main" val="1062968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11</a:t>
            </a:fld>
            <a:endParaRPr lang="en-US"/>
          </a:p>
        </p:txBody>
      </p:sp>
    </p:spTree>
    <p:extLst>
      <p:ext uri="{BB962C8B-B14F-4D97-AF65-F5344CB8AC3E}">
        <p14:creationId xmlns:p14="http://schemas.microsoft.com/office/powerpoint/2010/main" val="1895113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12</a:t>
            </a:fld>
            <a:endParaRPr lang="en-US"/>
          </a:p>
        </p:txBody>
      </p:sp>
    </p:spTree>
    <p:extLst>
      <p:ext uri="{BB962C8B-B14F-4D97-AF65-F5344CB8AC3E}">
        <p14:creationId xmlns:p14="http://schemas.microsoft.com/office/powerpoint/2010/main" val="501045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13</a:t>
            </a:fld>
            <a:endParaRPr lang="en-US"/>
          </a:p>
        </p:txBody>
      </p:sp>
    </p:spTree>
    <p:extLst>
      <p:ext uri="{BB962C8B-B14F-4D97-AF65-F5344CB8AC3E}">
        <p14:creationId xmlns:p14="http://schemas.microsoft.com/office/powerpoint/2010/main" val="28342967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14</a:t>
            </a:fld>
            <a:endParaRPr lang="en-US"/>
          </a:p>
        </p:txBody>
      </p:sp>
    </p:spTree>
    <p:extLst>
      <p:ext uri="{BB962C8B-B14F-4D97-AF65-F5344CB8AC3E}">
        <p14:creationId xmlns:p14="http://schemas.microsoft.com/office/powerpoint/2010/main" val="899901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15</a:t>
            </a:fld>
            <a:endParaRPr lang="en-US"/>
          </a:p>
        </p:txBody>
      </p:sp>
    </p:spTree>
    <p:extLst>
      <p:ext uri="{BB962C8B-B14F-4D97-AF65-F5344CB8AC3E}">
        <p14:creationId xmlns:p14="http://schemas.microsoft.com/office/powerpoint/2010/main" val="11891726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16</a:t>
            </a:fld>
            <a:endParaRPr lang="en-US"/>
          </a:p>
        </p:txBody>
      </p:sp>
    </p:spTree>
    <p:extLst>
      <p:ext uri="{BB962C8B-B14F-4D97-AF65-F5344CB8AC3E}">
        <p14:creationId xmlns:p14="http://schemas.microsoft.com/office/powerpoint/2010/main" val="1746956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17</a:t>
            </a:fld>
            <a:endParaRPr lang="en-US"/>
          </a:p>
        </p:txBody>
      </p:sp>
    </p:spTree>
    <p:extLst>
      <p:ext uri="{BB962C8B-B14F-4D97-AF65-F5344CB8AC3E}">
        <p14:creationId xmlns:p14="http://schemas.microsoft.com/office/powerpoint/2010/main" val="13854388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18</a:t>
            </a:fld>
            <a:endParaRPr lang="en-US"/>
          </a:p>
        </p:txBody>
      </p:sp>
    </p:spTree>
    <p:extLst>
      <p:ext uri="{BB962C8B-B14F-4D97-AF65-F5344CB8AC3E}">
        <p14:creationId xmlns:p14="http://schemas.microsoft.com/office/powerpoint/2010/main" val="1022009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19</a:t>
            </a:fld>
            <a:endParaRPr lang="en-US"/>
          </a:p>
        </p:txBody>
      </p:sp>
    </p:spTree>
    <p:extLst>
      <p:ext uri="{BB962C8B-B14F-4D97-AF65-F5344CB8AC3E}">
        <p14:creationId xmlns:p14="http://schemas.microsoft.com/office/powerpoint/2010/main" val="3191533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20</a:t>
            </a:fld>
            <a:endParaRPr lang="en-US"/>
          </a:p>
        </p:txBody>
      </p:sp>
    </p:spTree>
    <p:extLst>
      <p:ext uri="{BB962C8B-B14F-4D97-AF65-F5344CB8AC3E}">
        <p14:creationId xmlns:p14="http://schemas.microsoft.com/office/powerpoint/2010/main" val="24539167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21</a:t>
            </a:fld>
            <a:endParaRPr lang="en-US"/>
          </a:p>
        </p:txBody>
      </p:sp>
    </p:spTree>
    <p:extLst>
      <p:ext uri="{BB962C8B-B14F-4D97-AF65-F5344CB8AC3E}">
        <p14:creationId xmlns:p14="http://schemas.microsoft.com/office/powerpoint/2010/main" val="11322809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22</a:t>
            </a:fld>
            <a:endParaRPr lang="en-US"/>
          </a:p>
        </p:txBody>
      </p:sp>
    </p:spTree>
    <p:extLst>
      <p:ext uri="{BB962C8B-B14F-4D97-AF65-F5344CB8AC3E}">
        <p14:creationId xmlns:p14="http://schemas.microsoft.com/office/powerpoint/2010/main" val="34614236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23</a:t>
            </a:fld>
            <a:endParaRPr lang="en-US"/>
          </a:p>
        </p:txBody>
      </p:sp>
    </p:spTree>
    <p:extLst>
      <p:ext uri="{BB962C8B-B14F-4D97-AF65-F5344CB8AC3E}">
        <p14:creationId xmlns:p14="http://schemas.microsoft.com/office/powerpoint/2010/main" val="14674766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24</a:t>
            </a:fld>
            <a:endParaRPr lang="en-US"/>
          </a:p>
        </p:txBody>
      </p:sp>
    </p:spTree>
    <p:extLst>
      <p:ext uri="{BB962C8B-B14F-4D97-AF65-F5344CB8AC3E}">
        <p14:creationId xmlns:p14="http://schemas.microsoft.com/office/powerpoint/2010/main" val="946310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25</a:t>
            </a:fld>
            <a:endParaRPr lang="en-US"/>
          </a:p>
        </p:txBody>
      </p:sp>
    </p:spTree>
    <p:extLst>
      <p:ext uri="{BB962C8B-B14F-4D97-AF65-F5344CB8AC3E}">
        <p14:creationId xmlns:p14="http://schemas.microsoft.com/office/powerpoint/2010/main" val="2873832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26</a:t>
            </a:fld>
            <a:endParaRPr lang="en-US"/>
          </a:p>
        </p:txBody>
      </p:sp>
    </p:spTree>
    <p:extLst>
      <p:ext uri="{BB962C8B-B14F-4D97-AF65-F5344CB8AC3E}">
        <p14:creationId xmlns:p14="http://schemas.microsoft.com/office/powerpoint/2010/main" val="34506826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27</a:t>
            </a:fld>
            <a:endParaRPr lang="en-US"/>
          </a:p>
        </p:txBody>
      </p:sp>
    </p:spTree>
    <p:extLst>
      <p:ext uri="{BB962C8B-B14F-4D97-AF65-F5344CB8AC3E}">
        <p14:creationId xmlns:p14="http://schemas.microsoft.com/office/powerpoint/2010/main" val="8402609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28</a:t>
            </a:fld>
            <a:endParaRPr lang="en-US"/>
          </a:p>
        </p:txBody>
      </p:sp>
    </p:spTree>
    <p:extLst>
      <p:ext uri="{BB962C8B-B14F-4D97-AF65-F5344CB8AC3E}">
        <p14:creationId xmlns:p14="http://schemas.microsoft.com/office/powerpoint/2010/main" val="2817315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29</a:t>
            </a:fld>
            <a:endParaRPr lang="en-US"/>
          </a:p>
        </p:txBody>
      </p:sp>
    </p:spTree>
    <p:extLst>
      <p:ext uri="{BB962C8B-B14F-4D97-AF65-F5344CB8AC3E}">
        <p14:creationId xmlns:p14="http://schemas.microsoft.com/office/powerpoint/2010/main" val="24920136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30</a:t>
            </a:fld>
            <a:endParaRPr lang="en-US"/>
          </a:p>
        </p:txBody>
      </p:sp>
    </p:spTree>
    <p:extLst>
      <p:ext uri="{BB962C8B-B14F-4D97-AF65-F5344CB8AC3E}">
        <p14:creationId xmlns:p14="http://schemas.microsoft.com/office/powerpoint/2010/main" val="10305931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31</a:t>
            </a:fld>
            <a:endParaRPr lang="en-US"/>
          </a:p>
        </p:txBody>
      </p:sp>
    </p:spTree>
    <p:extLst>
      <p:ext uri="{BB962C8B-B14F-4D97-AF65-F5344CB8AC3E}">
        <p14:creationId xmlns:p14="http://schemas.microsoft.com/office/powerpoint/2010/main" val="7148852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32</a:t>
            </a:fld>
            <a:endParaRPr lang="en-US"/>
          </a:p>
        </p:txBody>
      </p:sp>
    </p:spTree>
    <p:extLst>
      <p:ext uri="{BB962C8B-B14F-4D97-AF65-F5344CB8AC3E}">
        <p14:creationId xmlns:p14="http://schemas.microsoft.com/office/powerpoint/2010/main" val="36928380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33</a:t>
            </a:fld>
            <a:endParaRPr lang="en-US"/>
          </a:p>
        </p:txBody>
      </p:sp>
    </p:spTree>
    <p:extLst>
      <p:ext uri="{BB962C8B-B14F-4D97-AF65-F5344CB8AC3E}">
        <p14:creationId xmlns:p14="http://schemas.microsoft.com/office/powerpoint/2010/main" val="7948639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C747B73-6B03-4EF3-AD40-683CE00DABF6}" type="slidenum">
              <a:rPr lang="en-US" smtClean="0"/>
              <a:t>34</a:t>
            </a:fld>
            <a:endParaRPr lang="en-US"/>
          </a:p>
        </p:txBody>
      </p:sp>
    </p:spTree>
    <p:extLst>
      <p:ext uri="{BB962C8B-B14F-4D97-AF65-F5344CB8AC3E}">
        <p14:creationId xmlns:p14="http://schemas.microsoft.com/office/powerpoint/2010/main" val="1551693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6"/>
            <a:ext cx="18288000" cy="4775200"/>
          </a:xfrm>
        </p:spPr>
        <p:txBody>
          <a:bodyPr anchor="b"/>
          <a:lstStyle>
            <a:lvl1pPr algn="ctr">
              <a:defRPr sz="12000"/>
            </a:lvl1pPr>
          </a:lstStyle>
          <a:p>
            <a:r>
              <a:rPr lang="en-US"/>
              <a:t>Click to edit Master title style</a:t>
            </a:r>
            <a:endParaRPr lang="en-US" dirty="0"/>
          </a:p>
        </p:txBody>
      </p:sp>
      <p:sp>
        <p:nvSpPr>
          <p:cNvPr id="3" name="Subtitle 2"/>
          <p:cNvSpPr>
            <a:spLocks noGrp="1"/>
          </p:cNvSpPr>
          <p:nvPr>
            <p:ph type="subTitle" idx="1"/>
          </p:nvPr>
        </p:nvSpPr>
        <p:spPr>
          <a:xfrm>
            <a:off x="3048000" y="7204076"/>
            <a:ext cx="18288000"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20F2AF2-EA92-44F8-853B-5E3554E36C48}"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324480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0F2AF2-EA92-44F8-853B-5E3554E36C48}"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2030080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700" y="3419477"/>
            <a:ext cx="21031200" cy="5705474"/>
          </a:xfrm>
        </p:spPr>
        <p:txBody>
          <a:bodyPr anchor="b"/>
          <a:lstStyle>
            <a:lvl1pPr>
              <a:defRPr sz="12000"/>
            </a:lvl1pPr>
          </a:lstStyle>
          <a:p>
            <a:r>
              <a:rPr lang="en-US"/>
              <a:t>Click to edit Master title style</a:t>
            </a:r>
            <a:endParaRPr lang="en-US" dirty="0"/>
          </a:p>
        </p:txBody>
      </p:sp>
      <p:sp>
        <p:nvSpPr>
          <p:cNvPr id="3" name="Text Placeholder 2"/>
          <p:cNvSpPr>
            <a:spLocks noGrp="1"/>
          </p:cNvSpPr>
          <p:nvPr>
            <p:ph type="body" idx="1"/>
          </p:nvPr>
        </p:nvSpPr>
        <p:spPr>
          <a:xfrm>
            <a:off x="1663700" y="9178927"/>
            <a:ext cx="21031200" cy="3000374"/>
          </a:xfrm>
        </p:spPr>
        <p:txBody>
          <a:bodyPr/>
          <a:lstStyle>
            <a:lvl1pPr marL="0" indent="0">
              <a:buNone/>
              <a:defRPr sz="4800">
                <a:solidFill>
                  <a:schemeClr val="tx1">
                    <a:tint val="75000"/>
                  </a:schemeClr>
                </a:solidFill>
              </a:defRPr>
            </a:lvl1pPr>
            <a:lvl2pPr marL="914400" indent="0">
              <a:buNone/>
              <a:defRPr sz="4000">
                <a:solidFill>
                  <a:schemeClr val="tx1">
                    <a:tint val="75000"/>
                  </a:schemeClr>
                </a:solidFill>
              </a:defRPr>
            </a:lvl2pPr>
            <a:lvl3pPr marL="1828800" indent="0">
              <a:buNone/>
              <a:defRPr sz="3600">
                <a:solidFill>
                  <a:schemeClr val="tx1">
                    <a:tint val="75000"/>
                  </a:schemeClr>
                </a:solidFill>
              </a:defRPr>
            </a:lvl3pPr>
            <a:lvl4pPr marL="2743200" indent="0">
              <a:buNone/>
              <a:defRPr sz="3200">
                <a:solidFill>
                  <a:schemeClr val="tx1">
                    <a:tint val="75000"/>
                  </a:schemeClr>
                </a:solidFill>
              </a:defRPr>
            </a:lvl4pPr>
            <a:lvl5pPr marL="3657600" indent="0">
              <a:buNone/>
              <a:defRPr sz="3200">
                <a:solidFill>
                  <a:schemeClr val="tx1">
                    <a:tint val="75000"/>
                  </a:schemeClr>
                </a:solidFill>
              </a:defRPr>
            </a:lvl5pPr>
            <a:lvl6pPr marL="4572000" indent="0">
              <a:buNone/>
              <a:defRPr sz="3200">
                <a:solidFill>
                  <a:schemeClr val="tx1">
                    <a:tint val="75000"/>
                  </a:schemeClr>
                </a:solidFill>
              </a:defRPr>
            </a:lvl6pPr>
            <a:lvl7pPr marL="5486400" indent="0">
              <a:buNone/>
              <a:defRPr sz="3200">
                <a:solidFill>
                  <a:schemeClr val="tx1">
                    <a:tint val="75000"/>
                  </a:schemeClr>
                </a:solidFill>
              </a:defRPr>
            </a:lvl7pPr>
            <a:lvl8pPr marL="6400800" indent="0">
              <a:buNone/>
              <a:defRPr sz="3200">
                <a:solidFill>
                  <a:schemeClr val="tx1">
                    <a:tint val="75000"/>
                  </a:schemeClr>
                </a:solidFill>
              </a:defRPr>
            </a:lvl8pPr>
            <a:lvl9pPr marL="7315200" indent="0">
              <a:buNone/>
              <a:defRPr sz="3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0F2AF2-EA92-44F8-853B-5E3554E36C48}"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202633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676400" y="3651250"/>
            <a:ext cx="10363200"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2344400" y="3651250"/>
            <a:ext cx="10363200"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20F2AF2-EA92-44F8-853B-5E3554E36C48}" type="datetimeFigureOut">
              <a:rPr lang="en-US" smtClean="0"/>
              <a:t>3/5/26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116196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576" y="730251"/>
            <a:ext cx="21031200" cy="265112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79577" y="3362326"/>
            <a:ext cx="10315574"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Click to edit Master text styles</a:t>
            </a:r>
          </a:p>
        </p:txBody>
      </p:sp>
      <p:sp>
        <p:nvSpPr>
          <p:cNvPr id="4" name="Content Placeholder 3"/>
          <p:cNvSpPr>
            <a:spLocks noGrp="1"/>
          </p:cNvSpPr>
          <p:nvPr>
            <p:ph sz="half" idx="2"/>
          </p:nvPr>
        </p:nvSpPr>
        <p:spPr>
          <a:xfrm>
            <a:off x="1679577" y="5010150"/>
            <a:ext cx="10315574"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2344400" y="3362326"/>
            <a:ext cx="10366376"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a:t>Click to edit Master text styles</a:t>
            </a:r>
          </a:p>
        </p:txBody>
      </p:sp>
      <p:sp>
        <p:nvSpPr>
          <p:cNvPr id="6" name="Content Placeholder 5"/>
          <p:cNvSpPr>
            <a:spLocks noGrp="1"/>
          </p:cNvSpPr>
          <p:nvPr>
            <p:ph sz="quarter" idx="4"/>
          </p:nvPr>
        </p:nvSpPr>
        <p:spPr>
          <a:xfrm>
            <a:off x="12344400" y="5010150"/>
            <a:ext cx="10366376"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20F2AF2-EA92-44F8-853B-5E3554E36C48}" type="datetimeFigureOut">
              <a:rPr lang="en-US" smtClean="0"/>
              <a:t>3/5/26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406902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0F2AF2-EA92-44F8-853B-5E3554E36C48}" type="datetimeFigureOut">
              <a:rPr lang="en-US" smtClean="0"/>
              <a:t>3/5/26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1045409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0F2AF2-EA92-44F8-853B-5E3554E36C48}" type="datetimeFigureOut">
              <a:rPr lang="en-US" smtClean="0"/>
              <a:t>3/5/26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1097284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7" y="914400"/>
            <a:ext cx="7864474" cy="3200400"/>
          </a:xfrm>
        </p:spPr>
        <p:txBody>
          <a:bodyPr anchor="b"/>
          <a:lstStyle>
            <a:lvl1pPr>
              <a:defRPr sz="6400"/>
            </a:lvl1pPr>
          </a:lstStyle>
          <a:p>
            <a:r>
              <a:rPr lang="en-US"/>
              <a:t>Click to edit Master title style</a:t>
            </a:r>
            <a:endParaRPr lang="en-US" dirty="0"/>
          </a:p>
        </p:txBody>
      </p:sp>
      <p:sp>
        <p:nvSpPr>
          <p:cNvPr id="3" name="Content Placeholder 2"/>
          <p:cNvSpPr>
            <a:spLocks noGrp="1"/>
          </p:cNvSpPr>
          <p:nvPr>
            <p:ph idx="1"/>
          </p:nvPr>
        </p:nvSpPr>
        <p:spPr>
          <a:xfrm>
            <a:off x="10366376" y="1974851"/>
            <a:ext cx="12344400"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a:t>Click to edit Master text styles</a:t>
            </a:r>
          </a:p>
        </p:txBody>
      </p:sp>
      <p:sp>
        <p:nvSpPr>
          <p:cNvPr id="5" name="Date Placeholder 4"/>
          <p:cNvSpPr>
            <a:spLocks noGrp="1"/>
          </p:cNvSpPr>
          <p:nvPr>
            <p:ph type="dt" sz="half" idx="10"/>
          </p:nvPr>
        </p:nvSpPr>
        <p:spPr/>
        <p:txBody>
          <a:bodyPr/>
          <a:lstStyle/>
          <a:p>
            <a:fld id="{C20F2AF2-EA92-44F8-853B-5E3554E36C48}" type="datetimeFigureOut">
              <a:rPr lang="en-US" smtClean="0"/>
              <a:t>3/5/26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334450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7" y="914400"/>
            <a:ext cx="7864474" cy="3200400"/>
          </a:xfrm>
        </p:spPr>
        <p:txBody>
          <a:bodyPr anchor="b"/>
          <a:lstStyle>
            <a:lvl1pPr>
              <a:defRPr sz="6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366376" y="1974851"/>
            <a:ext cx="12344400" cy="9747250"/>
          </a:xfrm>
        </p:spPr>
        <p:txBody>
          <a:bodyPr anchor="t"/>
          <a:lstStyle>
            <a:lvl1pPr marL="0" indent="0">
              <a:buNone/>
              <a:defRPr sz="6400"/>
            </a:lvl1pPr>
            <a:lvl2pPr marL="914400" indent="0">
              <a:buNone/>
              <a:defRPr sz="5600"/>
            </a:lvl2pPr>
            <a:lvl3pPr marL="1828800" indent="0">
              <a:buNone/>
              <a:defRPr sz="4800"/>
            </a:lvl3pPr>
            <a:lvl4pPr marL="2743200" indent="0">
              <a:buNone/>
              <a:defRPr sz="4000"/>
            </a:lvl4pPr>
            <a:lvl5pPr marL="3657600" indent="0">
              <a:buNone/>
              <a:defRPr sz="4000"/>
            </a:lvl5pPr>
            <a:lvl6pPr marL="4572000" indent="0">
              <a:buNone/>
              <a:defRPr sz="4000"/>
            </a:lvl6pPr>
            <a:lvl7pPr marL="5486400" indent="0">
              <a:buNone/>
              <a:defRPr sz="4000"/>
            </a:lvl7pPr>
            <a:lvl8pPr marL="6400800" indent="0">
              <a:buNone/>
              <a:defRPr sz="4000"/>
            </a:lvl8pPr>
            <a:lvl9pPr marL="7315200" indent="0">
              <a:buNone/>
              <a:defRPr sz="4000"/>
            </a:lvl9pPr>
          </a:lstStyle>
          <a:p>
            <a:r>
              <a:rPr lang="en-US"/>
              <a:t>Click icon to add picture</a:t>
            </a:r>
            <a:endParaRPr lang="en-US" dirty="0"/>
          </a:p>
        </p:txBody>
      </p:sp>
      <p:sp>
        <p:nvSpPr>
          <p:cNvPr id="4" name="Text Placeholder 3"/>
          <p:cNvSpPr>
            <a:spLocks noGrp="1"/>
          </p:cNvSpPr>
          <p:nvPr>
            <p:ph type="body" sz="half" idx="2"/>
          </p:nvPr>
        </p:nvSpPr>
        <p:spPr>
          <a:xfrm>
            <a:off x="1679577" y="4114800"/>
            <a:ext cx="7864474"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a:t>Click to edit Master text styles</a:t>
            </a:r>
          </a:p>
        </p:txBody>
      </p:sp>
      <p:sp>
        <p:nvSpPr>
          <p:cNvPr id="5" name="Date Placeholder 4"/>
          <p:cNvSpPr>
            <a:spLocks noGrp="1"/>
          </p:cNvSpPr>
          <p:nvPr>
            <p:ph type="dt" sz="half" idx="10"/>
          </p:nvPr>
        </p:nvSpPr>
        <p:spPr/>
        <p:txBody>
          <a:bodyPr/>
          <a:lstStyle/>
          <a:p>
            <a:fld id="{C20F2AF2-EA92-44F8-853B-5E3554E36C48}" type="datetimeFigureOut">
              <a:rPr lang="en-US" smtClean="0"/>
              <a:t>3/5/26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3642426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0F2AF2-EA92-44F8-853B-5E3554E36C48}"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1262527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9800" y="730250"/>
            <a:ext cx="5257800" cy="116236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76400" y="730250"/>
            <a:ext cx="15468600" cy="116236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0F2AF2-EA92-44F8-853B-5E3554E36C48}"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75539-BFBE-477A-BDB6-9CA7B44D81A5}" type="slidenum">
              <a:rPr lang="en-US" smtClean="0"/>
              <a:t>‹#›</a:t>
            </a:fld>
            <a:endParaRPr lang="en-US"/>
          </a:p>
        </p:txBody>
      </p:sp>
    </p:spTree>
    <p:extLst>
      <p:ext uri="{BB962C8B-B14F-4D97-AF65-F5344CB8AC3E}">
        <p14:creationId xmlns:p14="http://schemas.microsoft.com/office/powerpoint/2010/main" val="1023411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400" y="730251"/>
            <a:ext cx="21031200" cy="265112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76400" y="3651250"/>
            <a:ext cx="21031200" cy="87026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76400" y="12712701"/>
            <a:ext cx="5486400"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C20F2AF2-EA92-44F8-853B-5E3554E36C48}" type="datetimeFigureOut">
              <a:rPr lang="en-US" smtClean="0"/>
              <a:t>3/5/26</a:t>
            </a:fld>
            <a:endParaRPr lang="en-US"/>
          </a:p>
        </p:txBody>
      </p:sp>
      <p:sp>
        <p:nvSpPr>
          <p:cNvPr id="5" name="Footer Placeholder 4"/>
          <p:cNvSpPr>
            <a:spLocks noGrp="1"/>
          </p:cNvSpPr>
          <p:nvPr>
            <p:ph type="ftr" sz="quarter" idx="3"/>
          </p:nvPr>
        </p:nvSpPr>
        <p:spPr>
          <a:xfrm>
            <a:off x="8077200" y="12712701"/>
            <a:ext cx="8229600"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7221200" y="12712701"/>
            <a:ext cx="5486400"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C7575539-BFBE-477A-BDB6-9CA7B44D81A5}" type="slidenum">
              <a:rPr lang="en-US" smtClean="0"/>
              <a:t>‹#›</a:t>
            </a:fld>
            <a:endParaRPr lang="en-US"/>
          </a:p>
        </p:txBody>
      </p:sp>
    </p:spTree>
    <p:extLst>
      <p:ext uri="{BB962C8B-B14F-4D97-AF65-F5344CB8AC3E}">
        <p14:creationId xmlns:p14="http://schemas.microsoft.com/office/powerpoint/2010/main" val="26792467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5.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9.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8.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1.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2.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8.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8.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8.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25.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7.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8.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1.png"/><Relationship Id="rId7"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9.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32.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35.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3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37.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Passive solar energy warms the outside of an apartment building">
            <a:extLst>
              <a:ext uri="{FF2B5EF4-FFF2-40B4-BE49-F238E27FC236}">
                <a16:creationId xmlns:a16="http://schemas.microsoft.com/office/drawing/2014/main" id="{9AC73892-D520-4C93-96DE-47381D6012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3566" b="10155"/>
          <a:stretch/>
        </p:blipFill>
        <p:spPr bwMode="auto">
          <a:xfrm>
            <a:off x="-4267200" y="-2740512"/>
            <a:ext cx="29741325" cy="18315734"/>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a:extLst>
              <a:ext uri="{FF2B5EF4-FFF2-40B4-BE49-F238E27FC236}">
                <a16:creationId xmlns:a16="http://schemas.microsoft.com/office/drawing/2014/main" id="{403D4163-3D2A-4E67-990E-4FBEA9A9299F}"/>
              </a:ext>
            </a:extLst>
          </p:cNvPr>
          <p:cNvSpPr/>
          <p:nvPr/>
        </p:nvSpPr>
        <p:spPr>
          <a:xfrm>
            <a:off x="-1" y="-609600"/>
            <a:ext cx="25291245" cy="14325600"/>
          </a:xfrm>
          <a:prstGeom prst="rect">
            <a:avLst/>
          </a:prstGeom>
          <a:solidFill>
            <a:srgbClr val="08CAB3">
              <a:alpha val="1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pic>
        <p:nvPicPr>
          <p:cNvPr id="17" name="Picture 16" descr="A picture containing black, domestic cat, dark, cat&#10;&#10;Description automatically generated">
            <a:extLst>
              <a:ext uri="{FF2B5EF4-FFF2-40B4-BE49-F238E27FC236}">
                <a16:creationId xmlns:a16="http://schemas.microsoft.com/office/drawing/2014/main" id="{DD4ADDEF-156A-4190-A3D7-5BA5BF07E1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8905" y="-609600"/>
            <a:ext cx="13452467" cy="13452467"/>
          </a:xfrm>
          <a:prstGeom prst="rect">
            <a:avLst/>
          </a:prstGeom>
        </p:spPr>
      </p:pic>
      <p:sp>
        <p:nvSpPr>
          <p:cNvPr id="20" name="Right Triangle 19">
            <a:extLst>
              <a:ext uri="{FF2B5EF4-FFF2-40B4-BE49-F238E27FC236}">
                <a16:creationId xmlns:a16="http://schemas.microsoft.com/office/drawing/2014/main" id="{4451FF75-523B-4627-860A-7D62C6A6ACB8}"/>
              </a:ext>
            </a:extLst>
          </p:cNvPr>
          <p:cNvSpPr/>
          <p:nvPr/>
        </p:nvSpPr>
        <p:spPr>
          <a:xfrm flipH="1">
            <a:off x="-32796480" y="7329921"/>
            <a:ext cx="80543400" cy="7307833"/>
          </a:xfrm>
          <a:prstGeom prst="rtTriangle">
            <a:avLst/>
          </a:prstGeom>
          <a:solidFill>
            <a:srgbClr val="170F39">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pic>
        <p:nvPicPr>
          <p:cNvPr id="19" name="Picture 18">
            <a:extLst>
              <a:ext uri="{FF2B5EF4-FFF2-40B4-BE49-F238E27FC236}">
                <a16:creationId xmlns:a16="http://schemas.microsoft.com/office/drawing/2014/main" id="{251FBB99-48DE-4B61-BA1E-2180D54DED61}"/>
              </a:ext>
            </a:extLst>
          </p:cNvPr>
          <p:cNvPicPr>
            <a:picLocks noChangeAspect="1"/>
          </p:cNvPicPr>
          <p:nvPr/>
        </p:nvPicPr>
        <p:blipFill>
          <a:blip r:embed="rId4"/>
          <a:stretch>
            <a:fillRect/>
          </a:stretch>
        </p:blipFill>
        <p:spPr>
          <a:xfrm>
            <a:off x="-19051977" y="-3941125"/>
            <a:ext cx="14066859" cy="13178198"/>
          </a:xfrm>
          <a:prstGeom prst="rect">
            <a:avLst/>
          </a:prstGeom>
        </p:spPr>
      </p:pic>
      <p:pic>
        <p:nvPicPr>
          <p:cNvPr id="8" name="Picture 7" descr="A picture containing text, clipart&#10;&#10;Description automatically generated">
            <a:extLst>
              <a:ext uri="{FF2B5EF4-FFF2-40B4-BE49-F238E27FC236}">
                <a16:creationId xmlns:a16="http://schemas.microsoft.com/office/drawing/2014/main" id="{811A77B2-B025-4CF7-AA97-AF4F27386D5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4363"/>
          <a:stretch/>
        </p:blipFill>
        <p:spPr>
          <a:xfrm>
            <a:off x="2447692" y="12119748"/>
            <a:ext cx="3654969" cy="1119359"/>
          </a:xfrm>
          <a:prstGeom prst="rect">
            <a:avLst/>
          </a:prstGeom>
        </p:spPr>
      </p:pic>
      <p:pic>
        <p:nvPicPr>
          <p:cNvPr id="11" name="Picture 10" descr="A picture containing logo&#10;&#10;Description automatically generated">
            <a:extLst>
              <a:ext uri="{FF2B5EF4-FFF2-40B4-BE49-F238E27FC236}">
                <a16:creationId xmlns:a16="http://schemas.microsoft.com/office/drawing/2014/main" id="{E83EA06D-94AA-46DE-9103-8E8289EA103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75407"/>
          <a:stretch/>
        </p:blipFill>
        <p:spPr>
          <a:xfrm>
            <a:off x="1027898" y="12119748"/>
            <a:ext cx="1188409" cy="1119359"/>
          </a:xfrm>
          <a:prstGeom prst="rect">
            <a:avLst/>
          </a:prstGeom>
        </p:spPr>
      </p:pic>
      <p:pic>
        <p:nvPicPr>
          <p:cNvPr id="3" name="Picture 2" descr="A picture containing black, domestic cat, dark, cat&#10;&#10;Description automatically generated">
            <a:extLst>
              <a:ext uri="{FF2B5EF4-FFF2-40B4-BE49-F238E27FC236}">
                <a16:creationId xmlns:a16="http://schemas.microsoft.com/office/drawing/2014/main" id="{1D38C509-C0CE-40AB-8288-63F97935FA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41513" y="1336773"/>
            <a:ext cx="9852883" cy="9852883"/>
          </a:xfrm>
          <a:prstGeom prst="rect">
            <a:avLst/>
          </a:prstGeom>
        </p:spPr>
      </p:pic>
      <p:pic>
        <p:nvPicPr>
          <p:cNvPr id="22" name="Picture 21" descr="A picture containing text, clipart&#10;&#10;Description automatically generated">
            <a:extLst>
              <a:ext uri="{FF2B5EF4-FFF2-40B4-BE49-F238E27FC236}">
                <a16:creationId xmlns:a16="http://schemas.microsoft.com/office/drawing/2014/main" id="{6C79500F-685A-4420-8BE0-285936B8E354}"/>
              </a:ext>
            </a:extLst>
          </p:cNvPr>
          <p:cNvPicPr>
            <a:picLocks noChangeAspect="1"/>
          </p:cNvPicPr>
          <p:nvPr/>
        </p:nvPicPr>
        <p:blipFill rotWithShape="1">
          <a:blip r:embed="rId7">
            <a:alphaModFix amt="50000"/>
            <a:extLst>
              <a:ext uri="{28A0092B-C50C-407E-A947-70E740481C1C}">
                <a14:useLocalDpi xmlns:a14="http://schemas.microsoft.com/office/drawing/2010/main" val="0"/>
              </a:ext>
            </a:extLst>
          </a:blip>
          <a:srcRect l="593" r="74905"/>
          <a:stretch/>
        </p:blipFill>
        <p:spPr>
          <a:xfrm>
            <a:off x="15785573" y="4397966"/>
            <a:ext cx="8997408" cy="8506132"/>
          </a:xfrm>
          <a:prstGeom prst="rect">
            <a:avLst/>
          </a:prstGeom>
        </p:spPr>
      </p:pic>
      <p:sp>
        <p:nvSpPr>
          <p:cNvPr id="26" name="Star: 4 Points 25">
            <a:extLst>
              <a:ext uri="{FF2B5EF4-FFF2-40B4-BE49-F238E27FC236}">
                <a16:creationId xmlns:a16="http://schemas.microsoft.com/office/drawing/2014/main" id="{B7CDCCBF-B0A4-4B23-9AC4-003B35C319B7}"/>
              </a:ext>
            </a:extLst>
          </p:cNvPr>
          <p:cNvSpPr/>
          <p:nvPr/>
        </p:nvSpPr>
        <p:spPr>
          <a:xfrm rot="3596396">
            <a:off x="12969935" y="-479484"/>
            <a:ext cx="11702930" cy="14065367"/>
          </a:xfrm>
          <a:prstGeom prst="star4">
            <a:avLst>
              <a:gd name="adj" fmla="val 0"/>
            </a:avLst>
          </a:prstGeom>
          <a:solidFill>
            <a:srgbClr val="FFFFFF">
              <a:alpha val="2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grpSp>
        <p:nvGrpSpPr>
          <p:cNvPr id="24" name="Group 23">
            <a:extLst>
              <a:ext uri="{FF2B5EF4-FFF2-40B4-BE49-F238E27FC236}">
                <a16:creationId xmlns:a16="http://schemas.microsoft.com/office/drawing/2014/main" id="{6F69716A-D9FE-43E4-A0B4-904F6E9A13EA}"/>
              </a:ext>
            </a:extLst>
          </p:cNvPr>
          <p:cNvGrpSpPr/>
          <p:nvPr/>
        </p:nvGrpSpPr>
        <p:grpSpPr>
          <a:xfrm>
            <a:off x="14047703" y="600926"/>
            <a:ext cx="9547394" cy="2829866"/>
            <a:chOff x="1638766" y="-4901621"/>
            <a:chExt cx="9547394" cy="2829866"/>
          </a:xfrm>
        </p:grpSpPr>
        <p:cxnSp>
          <p:nvCxnSpPr>
            <p:cNvPr id="4" name="Straight Connector 3"/>
            <p:cNvCxnSpPr>
              <a:cxnSpLocks/>
            </p:cNvCxnSpPr>
            <p:nvPr/>
          </p:nvCxnSpPr>
          <p:spPr>
            <a:xfrm>
              <a:off x="3968412" y="-2953943"/>
              <a:ext cx="7217748" cy="5477"/>
            </a:xfrm>
            <a:prstGeom prst="line">
              <a:avLst/>
            </a:prstGeom>
            <a:ln w="38100">
              <a:solidFill>
                <a:srgbClr val="03BBB9"/>
              </a:solidFill>
            </a:ln>
          </p:spPr>
          <p:style>
            <a:lnRef idx="3">
              <a:schemeClr val="dk1"/>
            </a:lnRef>
            <a:fillRef idx="0">
              <a:schemeClr val="dk1"/>
            </a:fillRef>
            <a:effectRef idx="2">
              <a:schemeClr val="dk1"/>
            </a:effectRef>
            <a:fontRef idx="minor">
              <a:schemeClr val="tx1"/>
            </a:fontRef>
          </p:style>
        </p:cxnSp>
        <p:sp>
          <p:nvSpPr>
            <p:cNvPr id="5" name="Text Box 4">
              <a:extLst>
                <a:ext uri="{FF2B5EF4-FFF2-40B4-BE49-F238E27FC236}">
                  <a16:creationId xmlns:a16="http://schemas.microsoft.com/office/drawing/2014/main" id="{914D94A8-3218-4EE2-8A64-1A47333E107A}"/>
                </a:ext>
              </a:extLst>
            </p:cNvPr>
            <p:cNvSpPr txBox="1">
              <a:spLocks noChangeArrowheads="1"/>
            </p:cNvSpPr>
            <p:nvPr/>
          </p:nvSpPr>
          <p:spPr bwMode="auto">
            <a:xfrm>
              <a:off x="2522687" y="-4901621"/>
              <a:ext cx="8663473" cy="13171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f-ZA" altLang="en-US" sz="5400" b="1" i="0" u="none" strike="noStrike" cap="none" normalizeH="0" baseline="0" dirty="0">
                  <a:ln>
                    <a:noFill/>
                  </a:ln>
                  <a:solidFill>
                    <a:srgbClr val="170F39"/>
                  </a:solidFill>
                  <a:effectLst/>
                  <a:latin typeface="Century Gothic" panose="020B0502020202020204" pitchFamily="34" charset="0"/>
                </a:rPr>
                <a:t>EXCESS REDUCER </a:t>
              </a:r>
              <a:endParaRPr kumimoji="0" lang="en-US" altLang="en-US" sz="5400" b="0" i="0" u="none" strike="noStrike" cap="none" normalizeH="0" baseline="0" dirty="0">
                <a:ln>
                  <a:noFill/>
                </a:ln>
                <a:solidFill>
                  <a:srgbClr val="170F39"/>
                </a:solidFill>
                <a:effectLst/>
                <a:latin typeface="Arial" panose="020B0604020202020204" pitchFamily="34" charset="0"/>
              </a:endParaRPr>
            </a:p>
          </p:txBody>
        </p:sp>
        <p:sp>
          <p:nvSpPr>
            <p:cNvPr id="6" name="Text Box 5">
              <a:extLst>
                <a:ext uri="{FF2B5EF4-FFF2-40B4-BE49-F238E27FC236}">
                  <a16:creationId xmlns:a16="http://schemas.microsoft.com/office/drawing/2014/main" id="{272581A3-9AE3-44BA-B7CB-90FBF3EC801E}"/>
                </a:ext>
              </a:extLst>
            </p:cNvPr>
            <p:cNvSpPr txBox="1">
              <a:spLocks noChangeArrowheads="1"/>
            </p:cNvSpPr>
            <p:nvPr/>
          </p:nvSpPr>
          <p:spPr bwMode="auto">
            <a:xfrm>
              <a:off x="1638766" y="-4018201"/>
              <a:ext cx="9547394" cy="9044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f-ZA" altLang="en-US" sz="6000" b="0" i="0" u="none" strike="noStrike" cap="none" normalizeH="0" baseline="0" dirty="0">
                  <a:ln>
                    <a:noFill/>
                  </a:ln>
                  <a:solidFill>
                    <a:srgbClr val="170F39"/>
                  </a:solidFill>
                  <a:effectLst/>
                  <a:latin typeface="Century Gothic" panose="020B0502020202020204" pitchFamily="34" charset="0"/>
                </a:rPr>
                <a:t>PRODUCT TRAINING</a:t>
              </a:r>
              <a:endParaRPr kumimoji="0" lang="en-US" altLang="en-US" sz="4000" b="0" i="0" u="none" strike="noStrike" cap="none" normalizeH="0" baseline="0" dirty="0">
                <a:ln>
                  <a:noFill/>
                </a:ln>
                <a:solidFill>
                  <a:srgbClr val="170F39"/>
                </a:solidFill>
                <a:effectLst/>
                <a:latin typeface="Arial" panose="020B0604020202020204" pitchFamily="34" charset="0"/>
              </a:endParaRPr>
            </a:p>
          </p:txBody>
        </p:sp>
        <p:sp>
          <p:nvSpPr>
            <p:cNvPr id="12" name="Text Box 9">
              <a:extLst>
                <a:ext uri="{FF2B5EF4-FFF2-40B4-BE49-F238E27FC236}">
                  <a16:creationId xmlns:a16="http://schemas.microsoft.com/office/drawing/2014/main" id="{70A52404-C0FF-4BCA-A64B-2874E00FB6C3}"/>
                </a:ext>
              </a:extLst>
            </p:cNvPr>
            <p:cNvSpPr txBox="1">
              <a:spLocks noChangeArrowheads="1"/>
            </p:cNvSpPr>
            <p:nvPr/>
          </p:nvSpPr>
          <p:spPr bwMode="auto">
            <a:xfrm>
              <a:off x="8564880" y="-2976203"/>
              <a:ext cx="2621280" cy="904448"/>
            </a:xfrm>
            <a:prstGeom prst="rect">
              <a:avLst/>
            </a:prstGeom>
            <a:solidFill>
              <a:srgbClr val="03BBB9"/>
            </a:solidFill>
            <a:ln>
              <a:noFill/>
            </a:ln>
            <a:effec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4000" i="0" u="none" strike="noStrike" cap="none" normalizeH="0" baseline="0" dirty="0">
                  <a:ln>
                    <a:noFill/>
                  </a:ln>
                  <a:solidFill>
                    <a:schemeClr val="bg1"/>
                  </a:solidFill>
                  <a:effectLst/>
                  <a:latin typeface="Century Gothic" panose="020B0502020202020204" pitchFamily="34" charset="0"/>
                </a:rPr>
                <a:t>2026</a:t>
              </a:r>
              <a:endParaRPr kumimoji="0" lang="en-US" altLang="en-US" sz="4000" i="0" u="none" strike="noStrike" cap="none" normalizeH="0" baseline="0" dirty="0">
                <a:ln>
                  <a:noFill/>
                </a:ln>
                <a:solidFill>
                  <a:schemeClr val="bg1"/>
                </a:solidFill>
                <a:effectLst/>
                <a:latin typeface="Arial" panose="020B0604020202020204" pitchFamily="34" charset="0"/>
              </a:endParaRPr>
            </a:p>
          </p:txBody>
        </p:sp>
      </p:grpSp>
    </p:spTree>
    <p:extLst>
      <p:ext uri="{BB962C8B-B14F-4D97-AF65-F5344CB8AC3E}">
        <p14:creationId xmlns:p14="http://schemas.microsoft.com/office/powerpoint/2010/main" val="2116133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2658A5B-0062-4070-92C3-6270EB455660}"/>
              </a:ext>
            </a:extLst>
          </p:cNvPr>
          <p:cNvPicPr>
            <a:picLocks noChangeAspect="1"/>
          </p:cNvPicPr>
          <p:nvPr/>
        </p:nvPicPr>
        <p:blipFill rotWithShape="1">
          <a:blip r:embed="rId3">
            <a:alphaModFix amt="85000"/>
          </a:blip>
          <a:srcRect t="21379" b="5730"/>
          <a:stretch/>
        </p:blipFill>
        <p:spPr>
          <a:xfrm flipH="1">
            <a:off x="-3" y="-1"/>
            <a:ext cx="24380490" cy="13716001"/>
          </a:xfrm>
          <a:prstGeom prst="rect">
            <a:avLst/>
          </a:prstGeom>
        </p:spPr>
      </p:pic>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108000" cy="13752000"/>
          </a:xfrm>
          <a:prstGeom prst="rect">
            <a:avLst/>
          </a:prstGeom>
          <a:solidFill>
            <a:srgbClr val="00B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55" name="TextBox 54"/>
          <p:cNvSpPr txBox="1"/>
          <p:nvPr/>
        </p:nvSpPr>
        <p:spPr>
          <a:xfrm>
            <a:off x="1192852" y="4263911"/>
            <a:ext cx="19045868" cy="3490379"/>
          </a:xfrm>
          <a:prstGeom prst="rect">
            <a:avLst/>
          </a:prstGeom>
          <a:noFill/>
        </p:spPr>
        <p:txBody>
          <a:bodyPr wrap="square" lIns="91440" tIns="45720" rIns="91440" bIns="45720" rtlCol="0" anchor="t">
            <a:spAutoFit/>
          </a:bodyPr>
          <a:lstStyle/>
          <a:p>
            <a:pPr marL="533400" indent="-533400">
              <a:spcAft>
                <a:spcPts val="1200"/>
              </a:spcAft>
              <a:buClr>
                <a:srgbClr val="00B6B0"/>
              </a:buClr>
              <a:buBlip>
                <a:blip r:embed="rId4"/>
              </a:buBlip>
            </a:pPr>
            <a:r>
              <a:rPr lang="en-GB" sz="2800" spc="100" dirty="0">
                <a:solidFill>
                  <a:srgbClr val="002060"/>
                </a:solidFill>
                <a:latin typeface="Arial"/>
                <a:ea typeface="Open Sans"/>
                <a:cs typeface="Arial"/>
              </a:rPr>
              <a:t>Excess Risk Consultants (Pty) Ltd was established in December 2021.</a:t>
            </a:r>
          </a:p>
          <a:p>
            <a:pPr marL="533400" indent="-533400">
              <a:spcAft>
                <a:spcPts val="1200"/>
              </a:spcAft>
              <a:buClr>
                <a:srgbClr val="00B6B0"/>
              </a:buClr>
              <a:buBlip>
                <a:blip r:embed="rId4"/>
              </a:buBlip>
            </a:pPr>
            <a:r>
              <a:rPr lang="en-GB" sz="2800" spc="100" dirty="0">
                <a:solidFill>
                  <a:srgbClr val="002060"/>
                </a:solidFill>
                <a:latin typeface="Arial"/>
                <a:ea typeface="Open Sans"/>
                <a:cs typeface="Arial"/>
              </a:rPr>
              <a:t>Our Excess Reducer products are underwritten by Old Mutual Insure Limited.</a:t>
            </a:r>
          </a:p>
          <a:p>
            <a:pPr marL="457200" indent="-457200">
              <a:spcAft>
                <a:spcPts val="1200"/>
              </a:spcAft>
              <a:buClr>
                <a:srgbClr val="00B6B0"/>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Our Head Office is based in Johannesburg, Gauteng and we have regional offices in Paarl, Western Cape and Mokopane, Limpopo.</a:t>
            </a:r>
          </a:p>
          <a:p>
            <a:pPr marL="457200" indent="-457200">
              <a:lnSpc>
                <a:spcPct val="150000"/>
              </a:lnSpc>
              <a:buClr>
                <a:srgbClr val="00B6B0"/>
              </a:buClr>
              <a:buBlip>
                <a:blip r:embed="rId4"/>
              </a:buBlip>
            </a:pPr>
            <a:endPar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endParaRPr>
          </a:p>
          <a:p>
            <a:pPr marL="457200" indent="-457200">
              <a:lnSpc>
                <a:spcPct val="150000"/>
              </a:lnSpc>
              <a:buClr>
                <a:srgbClr val="00B6B0"/>
              </a:buClr>
              <a:buBlip>
                <a:blip r:embed="rId4"/>
              </a:buBlip>
            </a:pPr>
            <a:endParaRPr lang="en-US" sz="2800" spc="100" dirty="0">
              <a:solidFill>
                <a:srgbClr val="002060"/>
              </a:solidFill>
              <a:latin typeface="Arial" panose="020B0604020202020204" pitchFamily="34" charset="0"/>
              <a:ea typeface="Open Sans" panose="020B0606030504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F001A9F5-E279-4659-A463-A59BB49C877D}"/>
              </a:ext>
            </a:extLst>
          </p:cNvPr>
          <p:cNvSpPr txBox="1"/>
          <p:nvPr/>
        </p:nvSpPr>
        <p:spPr>
          <a:xfrm>
            <a:off x="1192852" y="3202782"/>
            <a:ext cx="12086061" cy="923330"/>
          </a:xfrm>
          <a:prstGeom prst="rect">
            <a:avLst/>
          </a:prstGeom>
          <a:noFill/>
        </p:spPr>
        <p:txBody>
          <a:bodyPr wrap="square" rtlCol="0">
            <a:spAutoFit/>
          </a:bodyPr>
          <a:lstStyle/>
          <a:p>
            <a:r>
              <a:rPr lang="en-GB" sz="5400" spc="100" dirty="0">
                <a:solidFill>
                  <a:srgbClr val="1E144A"/>
                </a:solidFill>
                <a:latin typeface="Arial Black" panose="020B0A04020102020204" pitchFamily="34" charset="0"/>
                <a:ea typeface="Open Sans" panose="020B0606030504020204" pitchFamily="34" charset="0"/>
                <a:cs typeface="Open Sans" panose="020B0606030504020204" pitchFamily="34" charset="0"/>
              </a:rPr>
              <a:t>About Us</a:t>
            </a:r>
            <a:endParaRPr lang="en-US" sz="5400" spc="100" dirty="0">
              <a:solidFill>
                <a:srgbClr val="1E144A"/>
              </a:solidFill>
              <a:latin typeface="Arial Black" panose="020B0A04020102020204" pitchFamily="34" charset="0"/>
              <a:ea typeface="Open Sans" panose="020B0606030504020204" pitchFamily="34" charset="0"/>
              <a:cs typeface="Open Sans" panose="020B0606030504020204" pitchFamily="34" charset="0"/>
            </a:endParaRPr>
          </a:p>
        </p:txBody>
      </p:sp>
      <p:pic>
        <p:nvPicPr>
          <p:cNvPr id="3" name="Picture 3" descr="A picture containing text, sign&#10;&#10;Description automatically generated">
            <a:extLst>
              <a:ext uri="{FF2B5EF4-FFF2-40B4-BE49-F238E27FC236}">
                <a16:creationId xmlns:a16="http://schemas.microsoft.com/office/drawing/2014/main" id="{2E54786D-C8D5-4A38-A285-E49FA162F17D}"/>
              </a:ext>
            </a:extLst>
          </p:cNvPr>
          <p:cNvPicPr>
            <a:picLocks noChangeAspect="1"/>
          </p:cNvPicPr>
          <p:nvPr/>
        </p:nvPicPr>
        <p:blipFill>
          <a:blip r:embed="rId5"/>
          <a:stretch>
            <a:fillRect/>
          </a:stretch>
        </p:blipFill>
        <p:spPr>
          <a:xfrm>
            <a:off x="905648" y="651732"/>
            <a:ext cx="6117771" cy="1415591"/>
          </a:xfrm>
          <a:prstGeom prst="rect">
            <a:avLst/>
          </a:prstGeom>
        </p:spPr>
      </p:pic>
      <p:pic>
        <p:nvPicPr>
          <p:cNvPr id="11" name="Picture 10">
            <a:extLst>
              <a:ext uri="{FF2B5EF4-FFF2-40B4-BE49-F238E27FC236}">
                <a16:creationId xmlns:a16="http://schemas.microsoft.com/office/drawing/2014/main" id="{319C4FDD-8A18-4010-AB1D-C6912DAC7332}"/>
              </a:ext>
            </a:extLst>
          </p:cNvPr>
          <p:cNvPicPr>
            <a:picLocks noChangeAspect="1"/>
          </p:cNvPicPr>
          <p:nvPr/>
        </p:nvPicPr>
        <p:blipFill>
          <a:blip r:embed="rId6"/>
          <a:stretch>
            <a:fillRect/>
          </a:stretch>
        </p:blipFill>
        <p:spPr>
          <a:xfrm>
            <a:off x="25178138" y="-9025"/>
            <a:ext cx="14766239" cy="5675781"/>
          </a:xfrm>
          <a:prstGeom prst="rect">
            <a:avLst/>
          </a:prstGeom>
        </p:spPr>
      </p:pic>
    </p:spTree>
    <p:extLst>
      <p:ext uri="{BB962C8B-B14F-4D97-AF65-F5344CB8AC3E}">
        <p14:creationId xmlns:p14="http://schemas.microsoft.com/office/powerpoint/2010/main" val="2348432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4" descr="Icon&#10;&#10;Description automatically generated">
            <a:extLst>
              <a:ext uri="{FF2B5EF4-FFF2-40B4-BE49-F238E27FC236}">
                <a16:creationId xmlns:a16="http://schemas.microsoft.com/office/drawing/2014/main" id="{B94FF3A0-F4B2-4094-8008-7D7C848EB348}"/>
              </a:ext>
            </a:extLst>
          </p:cNvPr>
          <p:cNvPicPr>
            <a:picLocks noChangeAspect="1"/>
          </p:cNvPicPr>
          <p:nvPr/>
        </p:nvPicPr>
        <p:blipFill>
          <a:blip r:embed="rId3">
            <a:grayscl/>
            <a:alphaModFix amt="50000"/>
          </a:blip>
          <a:stretch>
            <a:fillRect/>
          </a:stretch>
        </p:blipFill>
        <p:spPr>
          <a:xfrm>
            <a:off x="20574294" y="5770126"/>
            <a:ext cx="3806193" cy="7525657"/>
          </a:xfrm>
          <a:prstGeom prst="rect">
            <a:avLst/>
          </a:prstGeom>
        </p:spPr>
      </p:pic>
      <p:sp>
        <p:nvSpPr>
          <p:cNvPr id="27" name="TextBox 26">
            <a:extLst>
              <a:ext uri="{FF2B5EF4-FFF2-40B4-BE49-F238E27FC236}">
                <a16:creationId xmlns:a16="http://schemas.microsoft.com/office/drawing/2014/main" id="{C71EFFCD-7331-4A0F-8015-C87FD31F21DD}"/>
              </a:ext>
            </a:extLst>
          </p:cNvPr>
          <p:cNvSpPr txBox="1"/>
          <p:nvPr/>
        </p:nvSpPr>
        <p:spPr>
          <a:xfrm>
            <a:off x="6993550" y="6039884"/>
            <a:ext cx="17386937" cy="552081"/>
          </a:xfrm>
          <a:prstGeom prst="rect">
            <a:avLst/>
          </a:prstGeom>
          <a:solidFill>
            <a:srgbClr val="EB7961"/>
          </a:solidFill>
        </p:spPr>
        <p:txBody>
          <a:bodyPr wrap="square" rtlCol="0">
            <a:spAutoFit/>
          </a:bodyPr>
          <a:lstStyle/>
          <a:p>
            <a:endParaRPr lang="en-GB" sz="2600" spc="300" dirty="0">
              <a:solidFill>
                <a:schemeClr val="bg1"/>
              </a:solidFill>
              <a:latin typeface="Bebas Neue Bold" panose="020B0606020202050201" pitchFamily="34" charset="-94"/>
              <a:ea typeface="Open Sans" panose="020B0606030504020204" pitchFamily="34" charset="0"/>
              <a:cs typeface="Open Sans" panose="020B0606030504020204" pitchFamily="34" charset="0"/>
            </a:endParaRPr>
          </a:p>
        </p:txBody>
      </p:sp>
      <p:sp>
        <p:nvSpPr>
          <p:cNvPr id="28" name="TextBox 27">
            <a:extLst>
              <a:ext uri="{FF2B5EF4-FFF2-40B4-BE49-F238E27FC236}">
                <a16:creationId xmlns:a16="http://schemas.microsoft.com/office/drawing/2014/main" id="{E7155BA8-302A-42C9-916C-1D167CE625C6}"/>
              </a:ext>
            </a:extLst>
          </p:cNvPr>
          <p:cNvSpPr txBox="1"/>
          <p:nvPr/>
        </p:nvSpPr>
        <p:spPr>
          <a:xfrm>
            <a:off x="6993550" y="9269050"/>
            <a:ext cx="17386937" cy="492443"/>
          </a:xfrm>
          <a:prstGeom prst="rect">
            <a:avLst/>
          </a:prstGeom>
          <a:solidFill>
            <a:srgbClr val="82CFCA"/>
          </a:solidFill>
        </p:spPr>
        <p:txBody>
          <a:bodyPr wrap="square" rtlCol="0">
            <a:spAutoFit/>
          </a:bodyPr>
          <a:lstStyle/>
          <a:p>
            <a:endParaRPr lang="en-GB" sz="2600" spc="300" dirty="0">
              <a:solidFill>
                <a:schemeClr val="bg1"/>
              </a:solidFill>
              <a:latin typeface="Bebas Neue Bold" panose="020B0606020202050201" pitchFamily="34" charset="-94"/>
              <a:ea typeface="Open Sans" panose="020B0606030504020204" pitchFamily="34" charset="0"/>
              <a:cs typeface="Open Sans" panose="020B0606030504020204" pitchFamily="34" charset="0"/>
            </a:endParaRPr>
          </a:p>
        </p:txBody>
      </p:sp>
      <p:sp>
        <p:nvSpPr>
          <p:cNvPr id="29" name="TextBox 28">
            <a:extLst>
              <a:ext uri="{FF2B5EF4-FFF2-40B4-BE49-F238E27FC236}">
                <a16:creationId xmlns:a16="http://schemas.microsoft.com/office/drawing/2014/main" id="{0FD0F88F-4E74-4541-98B7-8F67A4E180D2}"/>
              </a:ext>
            </a:extLst>
          </p:cNvPr>
          <p:cNvSpPr txBox="1"/>
          <p:nvPr/>
        </p:nvSpPr>
        <p:spPr>
          <a:xfrm>
            <a:off x="7019981" y="10596233"/>
            <a:ext cx="17386937" cy="552081"/>
          </a:xfrm>
          <a:prstGeom prst="rect">
            <a:avLst/>
          </a:prstGeom>
          <a:solidFill>
            <a:srgbClr val="9D9FA2"/>
          </a:solidFill>
        </p:spPr>
        <p:txBody>
          <a:bodyPr wrap="square" rtlCol="0">
            <a:spAutoFit/>
          </a:bodyPr>
          <a:lstStyle/>
          <a:p>
            <a:endParaRPr lang="en-GB" sz="2600" spc="300" dirty="0">
              <a:solidFill>
                <a:schemeClr val="bg1"/>
              </a:solidFill>
              <a:latin typeface="Bebas Neue Bold" panose="020B0606020202050201" pitchFamily="34" charset="-94"/>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E6B132D6-172B-4108-990A-74CE606FC8BE}"/>
              </a:ext>
            </a:extLst>
          </p:cNvPr>
          <p:cNvSpPr txBox="1"/>
          <p:nvPr/>
        </p:nvSpPr>
        <p:spPr>
          <a:xfrm>
            <a:off x="7023420" y="3589605"/>
            <a:ext cx="17357068" cy="552081"/>
          </a:xfrm>
          <a:prstGeom prst="rect">
            <a:avLst/>
          </a:prstGeom>
          <a:solidFill>
            <a:srgbClr val="2D6878"/>
          </a:solidFill>
        </p:spPr>
        <p:txBody>
          <a:bodyPr wrap="square" rtlCol="0">
            <a:spAutoFit/>
          </a:bodyPr>
          <a:lstStyle/>
          <a:p>
            <a:endParaRPr lang="en-GB" sz="2600" spc="300" dirty="0">
              <a:solidFill>
                <a:schemeClr val="bg1"/>
              </a:solidFill>
              <a:latin typeface="Bebas Neue Bold" panose="020B0606020202050201" pitchFamily="34" charset="-94"/>
              <a:ea typeface="Open Sans" panose="020B0606030504020204" pitchFamily="34" charset="0"/>
              <a:cs typeface="Open Sans" panose="020B0606030504020204" pitchFamily="34" charset="0"/>
            </a:endParaRPr>
          </a:p>
        </p:txBody>
      </p:sp>
      <p:sp>
        <p:nvSpPr>
          <p:cNvPr id="55" name="TextBox 54"/>
          <p:cNvSpPr txBox="1"/>
          <p:nvPr/>
        </p:nvSpPr>
        <p:spPr>
          <a:xfrm>
            <a:off x="8490857" y="2829822"/>
            <a:ext cx="14978476" cy="10525958"/>
          </a:xfrm>
          <a:prstGeom prst="rect">
            <a:avLst/>
          </a:prstGeom>
          <a:noFill/>
        </p:spPr>
        <p:txBody>
          <a:bodyPr wrap="square" numCol="1" spcCol="36000" rtlCol="0">
            <a:spAutoFit/>
          </a:bodyPr>
          <a:lstStyle/>
          <a:p>
            <a:pPr marL="895350">
              <a:spcBef>
                <a:spcPts val="1800"/>
              </a:spcBef>
              <a:spcAft>
                <a:spcPts val="600"/>
              </a:spcAft>
              <a:buClr>
                <a:srgbClr val="00BAB6"/>
              </a:buClr>
              <a:tabLst>
                <a:tab pos="15166975" algn="r"/>
              </a:tabLst>
            </a:pPr>
            <a:r>
              <a:rPr lang="en-ZA" sz="4800" b="1" spc="100" dirty="0">
                <a:solidFill>
                  <a:srgbClr val="00B6B0"/>
                </a:solidFill>
                <a:latin typeface="Arial Black" panose="020B0A04020102020204" pitchFamily="34" charset="0"/>
                <a:ea typeface="Open Sans" panose="020B0606030504020204" pitchFamily="34" charset="0"/>
                <a:cs typeface="Arial" panose="020B0604020202020204" pitchFamily="34" charset="0"/>
              </a:rPr>
              <a:t>Index</a:t>
            </a:r>
            <a:endParaRPr lang="en-ZA" sz="4800" spc="100" dirty="0">
              <a:solidFill>
                <a:srgbClr val="00B6B0"/>
              </a:solidFill>
              <a:latin typeface="Arial Black" panose="020B0A04020102020204" pitchFamily="34" charset="0"/>
              <a:ea typeface="Open Sans" panose="020B0606030504020204" pitchFamily="34" charset="0"/>
              <a:cs typeface="Arial" panose="020B0604020202020204" pitchFamily="34" charset="0"/>
            </a:endParaRPr>
          </a:p>
          <a:p>
            <a:pPr lvl="1">
              <a:spcAft>
                <a:spcPts val="1200"/>
              </a:spcAft>
              <a:buClr>
                <a:srgbClr val="002060"/>
              </a:buClr>
              <a:tabLst>
                <a:tab pos="15166975" algn="r"/>
              </a:tabLst>
            </a:pPr>
            <a:r>
              <a:rPr lang="en-GB" sz="2000" b="1" spc="100" dirty="0">
                <a:solidFill>
                  <a:schemeClr val="bg1"/>
                </a:solidFill>
                <a:latin typeface="Century Gothic" panose="020B0502020202020204" pitchFamily="34" charset="0"/>
                <a:ea typeface="Open Sans" panose="020B0606030504020204" pitchFamily="34" charset="0"/>
                <a:cs typeface="Arial" panose="020B0604020202020204" pitchFamily="34" charset="0"/>
              </a:rPr>
              <a:t>MOTOR EXCESS REDUCERS</a:t>
            </a:r>
          </a:p>
          <a:p>
            <a:pPr marL="1485900" lvl="1" indent="-571500">
              <a:spcAft>
                <a:spcPts val="600"/>
              </a:spcAft>
              <a:buClr>
                <a:srgbClr val="002060"/>
              </a:buClr>
              <a:buFont typeface="+mj-lt"/>
              <a:buAutoNum type="arabicPeriod"/>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Own Damage Excess Reducer	5</a:t>
            </a:r>
          </a:p>
          <a:p>
            <a:pPr marL="1485900" lvl="1" indent="-571500">
              <a:spcAft>
                <a:spcPts val="600"/>
              </a:spcAft>
              <a:buClr>
                <a:srgbClr val="002060"/>
              </a:buClr>
              <a:buFont typeface="+mj-lt"/>
              <a:buAutoNum type="arabicPeriod"/>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Theft/Hijack Excess Reducer	7</a:t>
            </a:r>
          </a:p>
          <a:p>
            <a:pPr marL="1485900" lvl="1" indent="-571500">
              <a:spcAft>
                <a:spcPts val="600"/>
              </a:spcAft>
              <a:buClr>
                <a:srgbClr val="002060"/>
              </a:buClr>
              <a:buFont typeface="+mj-lt"/>
              <a:buAutoNum type="arabicPeriod"/>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Third Party Excess Reducer	9</a:t>
            </a:r>
          </a:p>
          <a:p>
            <a:pPr marL="1485900" lvl="1" indent="-571500">
              <a:spcAft>
                <a:spcPts val="600"/>
              </a:spcAft>
              <a:buClr>
                <a:srgbClr val="002060"/>
              </a:buClr>
              <a:buFont typeface="+mj-lt"/>
              <a:buAutoNum type="arabicPeriod"/>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Penalty Excess Reducers	11</a:t>
            </a:r>
          </a:p>
          <a:p>
            <a:pPr marL="1485900" lvl="1" indent="-571500">
              <a:spcAft>
                <a:spcPts val="1200"/>
              </a:spcAft>
              <a:buClr>
                <a:srgbClr val="002060"/>
              </a:buClr>
              <a:buFont typeface="+mj-lt"/>
              <a:buAutoNum type="arabicPeriod"/>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Windscreen Excess Reducer	13</a:t>
            </a:r>
          </a:p>
          <a:p>
            <a:pPr lvl="1">
              <a:spcAft>
                <a:spcPts val="1200"/>
              </a:spcAft>
              <a:buClr>
                <a:srgbClr val="002060"/>
              </a:buClr>
              <a:tabLst>
                <a:tab pos="15166975" algn="r"/>
              </a:tabLst>
            </a:pPr>
            <a:r>
              <a:rPr lang="en-GB" sz="2000" b="1" spc="100" dirty="0">
                <a:solidFill>
                  <a:schemeClr val="bg1"/>
                </a:solidFill>
                <a:latin typeface="Century Gothic" panose="020B0502020202020204" pitchFamily="34" charset="0"/>
                <a:ea typeface="Open Sans" panose="020B0606030504020204" pitchFamily="34" charset="0"/>
                <a:cs typeface="Arial" panose="020B0604020202020204" pitchFamily="34" charset="0"/>
              </a:rPr>
              <a:t>OTHER MOTOR ADD-ON PRODUCTS</a:t>
            </a:r>
          </a:p>
          <a:p>
            <a:pPr marL="1485900" lvl="1" indent="-571500">
              <a:spcAft>
                <a:spcPts val="6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Windscreen Comprehensive Cover	14</a:t>
            </a:r>
          </a:p>
          <a:p>
            <a:pPr marL="1485900" lvl="1" indent="-571500">
              <a:spcAft>
                <a:spcPts val="6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Commercial Roadside Assist	15</a:t>
            </a:r>
          </a:p>
          <a:p>
            <a:pPr marL="1485900" lvl="1" indent="-571500">
              <a:spcAft>
                <a:spcPts val="6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Loss of Use	19</a:t>
            </a:r>
          </a:p>
          <a:p>
            <a:pPr marL="1485900" lvl="1" indent="-571500">
              <a:spcAft>
                <a:spcPts val="6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Cross Border Towing &amp; Recovery	22</a:t>
            </a:r>
          </a:p>
          <a:p>
            <a:pPr marL="1485900" lvl="1" indent="-571500">
              <a:spcAft>
                <a:spcPts val="6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Tyre Cover	23</a:t>
            </a:r>
          </a:p>
          <a:p>
            <a:pPr marL="1485900" lvl="1" indent="-571500">
              <a:spcAft>
                <a:spcPts val="6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Credit Shortfall	25</a:t>
            </a:r>
          </a:p>
          <a:p>
            <a:pPr marL="1485900" lvl="1" indent="-571500">
              <a:spcAft>
                <a:spcPts val="1200"/>
              </a:spcAft>
              <a:buClr>
                <a:srgbClr val="002060"/>
              </a:buClr>
              <a:buFont typeface="+mj-lt"/>
              <a:buAutoNum type="arabicPeriod" startAt="6"/>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Car Hire	26</a:t>
            </a:r>
          </a:p>
          <a:p>
            <a:pPr lvl="1">
              <a:spcAft>
                <a:spcPts val="1200"/>
              </a:spcAft>
              <a:buClr>
                <a:srgbClr val="002060"/>
              </a:buClr>
              <a:tabLst>
                <a:tab pos="15166975" algn="r"/>
              </a:tabLst>
            </a:pPr>
            <a:r>
              <a:rPr lang="en-GB" sz="2000" b="1" spc="100" dirty="0">
                <a:solidFill>
                  <a:schemeClr val="bg1"/>
                </a:solidFill>
                <a:latin typeface="Century Gothic" panose="020B0502020202020204" pitchFamily="34" charset="0"/>
                <a:ea typeface="Open Sans" panose="020B0606030504020204" pitchFamily="34" charset="0"/>
                <a:cs typeface="Arial" panose="020B0604020202020204" pitchFamily="34" charset="0"/>
              </a:rPr>
              <a:t>GIT EXCESS REDUCERS</a:t>
            </a:r>
            <a:r>
              <a:rPr lang="en-GB" sz="2400" spc="100" dirty="0">
                <a:solidFill>
                  <a:srgbClr val="1E144A"/>
                </a:solidFill>
                <a:latin typeface="Arial" panose="020B0604020202020204" pitchFamily="34" charset="0"/>
                <a:ea typeface="Open Sans" panose="020B0606030504020204" pitchFamily="34" charset="0"/>
                <a:cs typeface="Arial" panose="020B0604020202020204" pitchFamily="34" charset="0"/>
              </a:rPr>
              <a:t>	</a:t>
            </a:r>
          </a:p>
          <a:p>
            <a:pPr marL="1485900" lvl="1" indent="-571500">
              <a:spcAft>
                <a:spcPts val="600"/>
              </a:spcAft>
              <a:buClr>
                <a:srgbClr val="002060"/>
              </a:buClr>
              <a:buFont typeface="+mj-lt"/>
              <a:buAutoNum type="arabicPeriod" startAt="13"/>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Goods in Transit Basic Excess Reducer	28</a:t>
            </a:r>
          </a:p>
          <a:p>
            <a:pPr marL="1485900" lvl="1" indent="-571500">
              <a:spcAft>
                <a:spcPts val="1200"/>
              </a:spcAft>
              <a:buClr>
                <a:srgbClr val="002060"/>
              </a:buClr>
              <a:buFont typeface="+mj-lt"/>
              <a:buAutoNum type="arabicPeriod" startAt="13"/>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Goods in Transit Theft/Hijack Excess Reducer	30</a:t>
            </a:r>
          </a:p>
          <a:p>
            <a:pPr lvl="1">
              <a:spcAft>
                <a:spcPts val="1200"/>
              </a:spcAft>
              <a:buClr>
                <a:srgbClr val="002060"/>
              </a:buClr>
              <a:tabLst>
                <a:tab pos="15166975" algn="r"/>
              </a:tabLst>
            </a:pPr>
            <a:r>
              <a:rPr lang="en-GB" sz="2000" b="1" spc="100" dirty="0">
                <a:solidFill>
                  <a:schemeClr val="bg1"/>
                </a:solidFill>
                <a:latin typeface="Century Gothic" panose="020B0502020202020204" pitchFamily="34" charset="0"/>
                <a:ea typeface="Open Sans" panose="020B0606030504020204" pitchFamily="34" charset="0"/>
                <a:cs typeface="Arial" panose="020B0604020202020204" pitchFamily="34" charset="0"/>
              </a:rPr>
              <a:t>NON-MOTOR EXCESS REDUCER</a:t>
            </a:r>
          </a:p>
          <a:p>
            <a:pPr marL="1485900" lvl="1" indent="-571500">
              <a:spcAft>
                <a:spcPts val="600"/>
              </a:spcAft>
              <a:buClr>
                <a:srgbClr val="002060"/>
              </a:buClr>
              <a:buFont typeface="+mj-lt"/>
              <a:buAutoNum type="arabicPeriod" startAt="15"/>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Non-Motor Excess Reducer	32</a:t>
            </a:r>
          </a:p>
          <a:p>
            <a:pPr marL="1485900" lvl="1" indent="-571500">
              <a:spcAft>
                <a:spcPts val="600"/>
              </a:spcAft>
              <a:buClr>
                <a:srgbClr val="002060"/>
              </a:buClr>
              <a:buFont typeface="+mj-lt"/>
              <a:buAutoNum type="arabicPeriod" startAt="15"/>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Geyser Excess Waiver	33</a:t>
            </a:r>
          </a:p>
          <a:p>
            <a:pPr marL="1485900" lvl="1" indent="-571500">
              <a:spcAft>
                <a:spcPts val="600"/>
              </a:spcAft>
              <a:buClr>
                <a:srgbClr val="002060"/>
              </a:buClr>
              <a:buFont typeface="+mj-lt"/>
              <a:buAutoNum type="arabicPeriod" startAt="15"/>
              <a:tabLst>
                <a:tab pos="15166975" algn="r"/>
              </a:tabLst>
            </a:pPr>
            <a:r>
              <a:rPr lang="en-GB" sz="20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Protector (Power Surge, Accidental Damage and Mechanical &amp; Electrical Breakdown)	34</a:t>
            </a:r>
          </a:p>
          <a:p>
            <a:pPr lvl="1">
              <a:spcAft>
                <a:spcPts val="600"/>
              </a:spcAft>
              <a:buClr>
                <a:srgbClr val="002060"/>
              </a:buClr>
              <a:tabLst>
                <a:tab pos="15166975" algn="r"/>
              </a:tabLst>
            </a:pPr>
            <a:endParaRPr lang="en-GB" sz="2800" spc="100" dirty="0">
              <a:solidFill>
                <a:srgbClr val="1E144A"/>
              </a:solidFill>
              <a:latin typeface="Myriad Pro Light" panose="020B0403030403020204" pitchFamily="34" charset="0"/>
              <a:ea typeface="Open Sans" panose="020B0606030504020204" pitchFamily="34" charset="0"/>
              <a:cs typeface="Open Sans" panose="020B0606030504020204" pitchFamily="34" charset="0"/>
            </a:endParaRPr>
          </a:p>
          <a:p>
            <a:pPr lvl="1">
              <a:spcAft>
                <a:spcPts val="600"/>
              </a:spcAft>
              <a:buClr>
                <a:srgbClr val="002060"/>
              </a:buClr>
              <a:tabLst>
                <a:tab pos="15166975" algn="r"/>
              </a:tabLst>
            </a:pPr>
            <a:endParaRPr lang="en-ZA" sz="2800" spc="100" dirty="0">
              <a:solidFill>
                <a:srgbClr val="1E144A"/>
              </a:solidFill>
              <a:latin typeface="Myriad Pro Light" panose="020B0403030403020204" pitchFamily="34" charset="0"/>
              <a:ea typeface="Open Sans" panose="020B0606030504020204" pitchFamily="34" charset="0"/>
              <a:cs typeface="Open Sans" panose="020B0606030504020204" pitchFamily="34" charset="0"/>
            </a:endParaRPr>
          </a:p>
        </p:txBody>
      </p:sp>
      <p:sp>
        <p:nvSpPr>
          <p:cNvPr id="10" name="Rectangle 9"/>
          <p:cNvSpPr/>
          <p:nvPr/>
        </p:nvSpPr>
        <p:spPr>
          <a:xfrm flipH="1">
            <a:off x="-3" y="-9025"/>
            <a:ext cx="108000" cy="13752000"/>
          </a:xfrm>
          <a:prstGeom prst="rect">
            <a:avLst/>
          </a:prstGeom>
          <a:solidFill>
            <a:srgbClr val="00B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pic>
        <p:nvPicPr>
          <p:cNvPr id="2" name="Picture 3" descr="A picture containing text, sign&#10;&#10;Description automatically generated">
            <a:extLst>
              <a:ext uri="{FF2B5EF4-FFF2-40B4-BE49-F238E27FC236}">
                <a16:creationId xmlns:a16="http://schemas.microsoft.com/office/drawing/2014/main" id="{2140C8F4-9BEC-4955-8D04-1592669BEA35}"/>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16FDE9C9-BC4E-46AC-8110-E6CE3E7F0413}"/>
              </a:ext>
            </a:extLst>
          </p:cNvPr>
          <p:cNvPicPr>
            <a:picLocks noChangeAspect="1"/>
          </p:cNvPicPr>
          <p:nvPr/>
        </p:nvPicPr>
        <p:blipFill>
          <a:blip r:embed="rId5"/>
          <a:stretch>
            <a:fillRect/>
          </a:stretch>
        </p:blipFill>
        <p:spPr>
          <a:xfrm>
            <a:off x="1062966" y="2954381"/>
            <a:ext cx="7135739" cy="10109888"/>
          </a:xfrm>
          <a:prstGeom prst="rect">
            <a:avLst/>
          </a:prstGeom>
          <a:effectLst/>
          <a:scene3d>
            <a:camera prst="obliqueTopLeft"/>
            <a:lightRig rig="threePt" dir="t"/>
          </a:scene3d>
          <a:sp3d>
            <a:bevelT w="152400" h="120650" prst="artDeco"/>
          </a:sp3d>
        </p:spPr>
      </p:pic>
      <p:pic>
        <p:nvPicPr>
          <p:cNvPr id="8" name="Picture 7">
            <a:extLst>
              <a:ext uri="{FF2B5EF4-FFF2-40B4-BE49-F238E27FC236}">
                <a16:creationId xmlns:a16="http://schemas.microsoft.com/office/drawing/2014/main" id="{B3A0EE18-3B10-4F31-8EB5-3019FC56A879}"/>
              </a:ext>
            </a:extLst>
          </p:cNvPr>
          <p:cNvPicPr>
            <a:picLocks noChangeAspect="1"/>
          </p:cNvPicPr>
          <p:nvPr/>
        </p:nvPicPr>
        <p:blipFill>
          <a:blip r:embed="rId6"/>
          <a:stretch>
            <a:fillRect/>
          </a:stretch>
        </p:blipFill>
        <p:spPr>
          <a:xfrm>
            <a:off x="-1964267" y="370128"/>
            <a:ext cx="1028700" cy="5553075"/>
          </a:xfrm>
          <a:prstGeom prst="rect">
            <a:avLst/>
          </a:prstGeom>
        </p:spPr>
      </p:pic>
      <p:sp>
        <p:nvSpPr>
          <p:cNvPr id="4" name="Text Box 9">
            <a:extLst>
              <a:ext uri="{FF2B5EF4-FFF2-40B4-BE49-F238E27FC236}">
                <a16:creationId xmlns:a16="http://schemas.microsoft.com/office/drawing/2014/main" id="{2491E452-AF8B-3509-22EC-50D0315650CB}"/>
              </a:ext>
            </a:extLst>
          </p:cNvPr>
          <p:cNvSpPr txBox="1">
            <a:spLocks noChangeArrowheads="1"/>
          </p:cNvSpPr>
          <p:nvPr/>
        </p:nvSpPr>
        <p:spPr bwMode="auto">
          <a:xfrm>
            <a:off x="6089905" y="5048981"/>
            <a:ext cx="1285274" cy="455556"/>
          </a:xfrm>
          <a:prstGeom prst="rect">
            <a:avLst/>
          </a:prstGeom>
          <a:solidFill>
            <a:srgbClr val="03BBB9"/>
          </a:solidFill>
          <a:ln>
            <a:noFill/>
          </a:ln>
          <a:effec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i="0" u="none" strike="noStrike" cap="none" normalizeH="0" baseline="0" dirty="0">
                <a:ln>
                  <a:noFill/>
                </a:ln>
                <a:solidFill>
                  <a:schemeClr val="bg1"/>
                </a:solidFill>
                <a:effectLst/>
                <a:latin typeface="Century Gothic" panose="020B0502020202020204" pitchFamily="34" charset="0"/>
              </a:rPr>
              <a:t>2026</a:t>
            </a:r>
            <a:endParaRPr kumimoji="0" lang="en-US" altLang="en-US" sz="2000" i="0" u="none" strike="noStrike" cap="none" normalizeH="0" baseline="0" dirty="0">
              <a:ln>
                <a:noFill/>
              </a:ln>
              <a:solidFill>
                <a:schemeClr val="bg1"/>
              </a:solidFill>
              <a:effectLst/>
              <a:latin typeface="Arial" panose="020B0604020202020204" pitchFamily="34" charset="0"/>
            </a:endParaRPr>
          </a:p>
        </p:txBody>
      </p:sp>
      <p:pic>
        <p:nvPicPr>
          <p:cNvPr id="11" name="Picture 10" descr="A close-up of a logo&#10;&#10;Description automatically generated">
            <a:extLst>
              <a:ext uri="{FF2B5EF4-FFF2-40B4-BE49-F238E27FC236}">
                <a16:creationId xmlns:a16="http://schemas.microsoft.com/office/drawing/2014/main" id="{974EF02F-B5BB-3835-E05F-1B114234A68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866069" y="188959"/>
            <a:ext cx="4876800" cy="1955800"/>
          </a:xfrm>
          <a:prstGeom prst="rect">
            <a:avLst/>
          </a:prstGeom>
        </p:spPr>
      </p:pic>
    </p:spTree>
    <p:extLst>
      <p:ext uri="{BB962C8B-B14F-4D97-AF65-F5344CB8AC3E}">
        <p14:creationId xmlns:p14="http://schemas.microsoft.com/office/powerpoint/2010/main" val="2281717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04CFA72C-9E4A-46F0-9257-57D500121CB0}"/>
              </a:ext>
            </a:extLst>
          </p:cNvPr>
          <p:cNvPicPr>
            <a:picLocks noChangeAspect="1"/>
          </p:cNvPicPr>
          <p:nvPr/>
        </p:nvPicPr>
        <p:blipFill>
          <a:blip r:embed="rId3"/>
          <a:stretch>
            <a:fillRect/>
          </a:stretch>
        </p:blipFill>
        <p:spPr>
          <a:xfrm>
            <a:off x="20574294" y="5770126"/>
            <a:ext cx="3806193" cy="7525657"/>
          </a:xfrm>
          <a:prstGeom prst="rect">
            <a:avLst/>
          </a:prstGeom>
        </p:spPr>
      </p:pic>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108000" cy="13752000"/>
          </a:xfrm>
          <a:prstGeom prst="rect">
            <a:avLst/>
          </a:prstGeom>
          <a:solidFill>
            <a:srgbClr val="00B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55" name="TextBox 54"/>
          <p:cNvSpPr txBox="1"/>
          <p:nvPr/>
        </p:nvSpPr>
        <p:spPr>
          <a:xfrm>
            <a:off x="1094828" y="3448832"/>
            <a:ext cx="22194343" cy="5355312"/>
          </a:xfrm>
          <a:prstGeom prst="rect">
            <a:avLst/>
          </a:prstGeom>
          <a:noFill/>
        </p:spPr>
        <p:txBody>
          <a:bodyPr wrap="square" rtlCol="0">
            <a:spAutoFit/>
          </a:bodyPr>
          <a:lstStyle/>
          <a:p>
            <a:pPr marL="571500" indent="-571500">
              <a:spcBef>
                <a:spcPts val="1800"/>
              </a:spcBef>
              <a:spcAft>
                <a:spcPts val="1200"/>
              </a:spcAft>
              <a:buClr>
                <a:srgbClr val="00BAB6"/>
              </a:buClr>
              <a:buBlip>
                <a:blip r:embed="rId4"/>
              </a:buBlip>
            </a:pPr>
            <a:r>
              <a:rPr lang="en-ZA" b="1" spc="100" dirty="0">
                <a:solidFill>
                  <a:srgbClr val="002060"/>
                </a:solidFill>
                <a:latin typeface="Arial Black" panose="020B0A04020102020204" pitchFamily="34" charset="0"/>
                <a:ea typeface="Open Sans" panose="020B0606030504020204" pitchFamily="34" charset="0"/>
                <a:cs typeface="Arial" panose="020B0604020202020204" pitchFamily="34" charset="0"/>
              </a:rPr>
              <a:t>Important Notes</a:t>
            </a:r>
            <a:endParaRPr lang="en-ZA" spc="100" dirty="0">
              <a:solidFill>
                <a:srgbClr val="002060"/>
              </a:solidFill>
              <a:latin typeface="Arial Black" panose="020B0A04020102020204" pitchFamily="34" charset="0"/>
              <a:ea typeface="Open Sans" panose="020B0606030504020204" pitchFamily="34" charset="0"/>
              <a:cs typeface="Arial" panose="020B0604020202020204" pitchFamily="34" charset="0"/>
            </a:endParaRPr>
          </a:p>
          <a:p>
            <a:pPr marL="1485900" lvl="1" indent="-571500">
              <a:spcAft>
                <a:spcPts val="2400"/>
              </a:spcAft>
              <a:buClr>
                <a:srgbClr val="00BAB6"/>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All sections must always be comprehensively insured with a valid underlying policy in place.</a:t>
            </a:r>
          </a:p>
          <a:p>
            <a:pPr marL="1485900" lvl="1" indent="-571500">
              <a:spcAft>
                <a:spcPts val="2400"/>
              </a:spcAft>
              <a:buClr>
                <a:srgbClr val="00BAB6"/>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Minimum sections per policy: Own Damage Excess reducer + any other section.</a:t>
            </a:r>
          </a:p>
          <a:p>
            <a:pPr marL="1485900" lvl="1" indent="-571500">
              <a:spcAft>
                <a:spcPts val="2400"/>
              </a:spcAft>
              <a:buClr>
                <a:srgbClr val="00BAB6"/>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Minimum premium per policy: R100 per month</a:t>
            </a:r>
          </a:p>
          <a:p>
            <a:pPr marL="1485900" lvl="1" indent="-571500">
              <a:spcAft>
                <a:spcPts val="2400"/>
              </a:spcAft>
              <a:buClr>
                <a:srgbClr val="00BAB6"/>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Broker Commission: Non-Motor 20% &amp; Motor 12.5%</a:t>
            </a:r>
          </a:p>
          <a:p>
            <a:pPr marL="1485900" lvl="1" indent="-571500">
              <a:spcAft>
                <a:spcPts val="2400"/>
              </a:spcAft>
              <a:buClr>
                <a:srgbClr val="00BAB6"/>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The Underlying Insurer must admit liability before our cover will respond, except where the claim falls within the excess. If the client’s claim falls within the excess with the Underlying Insurer, they can still submit a claim to ERC.</a:t>
            </a:r>
          </a:p>
          <a:p>
            <a:pPr marL="1485900" lvl="1" indent="-571500">
              <a:spcAft>
                <a:spcPts val="2400"/>
              </a:spcAft>
              <a:buClr>
                <a:srgbClr val="00BAB6"/>
              </a:buClr>
              <a:buBlip>
                <a:blip r:embed="rId4"/>
              </a:buBlip>
            </a:pPr>
            <a:r>
              <a:rPr lang="en-GB" sz="2800" spc="100" dirty="0">
                <a:solidFill>
                  <a:srgbClr val="002060"/>
                </a:solidFill>
                <a:latin typeface="Arial" panose="020B0604020202020204" pitchFamily="34" charset="0"/>
                <a:ea typeface="Open Sans" panose="020B0606030504020204" pitchFamily="34" charset="0"/>
                <a:cs typeface="Arial" panose="020B0604020202020204" pitchFamily="34" charset="0"/>
              </a:rPr>
              <a:t>Our rating guide is a guideline only and is always subject to the Policy Wording.</a:t>
            </a:r>
            <a:endParaRPr lang="en-ZA" sz="2800" spc="100" dirty="0">
              <a:solidFill>
                <a:srgbClr val="002060"/>
              </a:solidFill>
              <a:latin typeface="Arial" panose="020B0604020202020204" pitchFamily="34" charset="0"/>
              <a:ea typeface="Open Sans" panose="020B0606030504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38CB7BBE-8BC9-4246-800C-23970B38B4BF}"/>
              </a:ext>
            </a:extLst>
          </p:cNvPr>
          <p:cNvSpPr txBox="1"/>
          <p:nvPr/>
        </p:nvSpPr>
        <p:spPr>
          <a:xfrm>
            <a:off x="16552985" y="2203519"/>
            <a:ext cx="7830746" cy="492443"/>
          </a:xfrm>
          <a:prstGeom prst="rect">
            <a:avLst/>
          </a:prstGeom>
          <a:solidFill>
            <a:srgbClr val="00BAB6"/>
          </a:solidFill>
        </p:spPr>
        <p:txBody>
          <a:bodyPr wrap="square" rtlCol="0">
            <a:spAutoFit/>
          </a:bodyPr>
          <a:lstStyle/>
          <a:p>
            <a:pPr algn="r"/>
            <a:r>
              <a:rPr lang="en-GB" sz="2600" spc="300" dirty="0">
                <a:solidFill>
                  <a:schemeClr val="bg1"/>
                </a:solidFill>
                <a:latin typeface="Bebas Neue Bold" panose="020B0606020202050201" pitchFamily="34" charset="-94"/>
                <a:ea typeface="Open Sans" panose="020B0606030504020204" pitchFamily="34" charset="0"/>
                <a:cs typeface="Open Sans" panose="020B0606030504020204" pitchFamily="34" charset="0"/>
              </a:rPr>
              <a:t>Important Notes – Applicable to all sections</a:t>
            </a:r>
          </a:p>
        </p:txBody>
      </p:sp>
      <p:pic>
        <p:nvPicPr>
          <p:cNvPr id="2" name="Picture 3" descr="A picture containing text, sign&#10;&#10;Description automatically generated">
            <a:extLst>
              <a:ext uri="{FF2B5EF4-FFF2-40B4-BE49-F238E27FC236}">
                <a16:creationId xmlns:a16="http://schemas.microsoft.com/office/drawing/2014/main" id="{070EB379-42D1-456F-8B25-BA9CA48D5B13}"/>
              </a:ext>
            </a:extLst>
          </p:cNvPr>
          <p:cNvPicPr>
            <a:picLocks noChangeAspect="1"/>
          </p:cNvPicPr>
          <p:nvPr/>
        </p:nvPicPr>
        <p:blipFill>
          <a:blip r:embed="rId5"/>
          <a:stretch>
            <a:fillRect/>
          </a:stretch>
        </p:blipFill>
        <p:spPr>
          <a:xfrm>
            <a:off x="905648" y="651732"/>
            <a:ext cx="6117771" cy="1415591"/>
          </a:xfrm>
          <a:prstGeom prst="rect">
            <a:avLst/>
          </a:prstGeom>
        </p:spPr>
      </p:pic>
      <p:pic>
        <p:nvPicPr>
          <p:cNvPr id="7" name="Picture 6" descr="A close-up of a logo&#10;&#10;Description automatically generated">
            <a:extLst>
              <a:ext uri="{FF2B5EF4-FFF2-40B4-BE49-F238E27FC236}">
                <a16:creationId xmlns:a16="http://schemas.microsoft.com/office/drawing/2014/main" id="{5EF38F1E-07A6-6CD4-63BA-BA26B70758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622573" y="266190"/>
            <a:ext cx="4876800" cy="1955800"/>
          </a:xfrm>
          <a:prstGeom prst="rect">
            <a:avLst/>
          </a:prstGeom>
        </p:spPr>
      </p:pic>
    </p:spTree>
    <p:extLst>
      <p:ext uri="{BB962C8B-B14F-4D97-AF65-F5344CB8AC3E}">
        <p14:creationId xmlns:p14="http://schemas.microsoft.com/office/powerpoint/2010/main" val="2608442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45FDCA18-98CC-43A8-BF47-5DDF1CE9DBE7}"/>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 Own Damage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729671" y="3362862"/>
            <a:ext cx="22588216" cy="89255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your Standard Own Damage excess which is payable in terms of your Underlying Insurance Policy limited to the Sum Insured stated in this Policy Schedule and the Maximum Sum Insured stated below.</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88B9ECC-24D2-4168-B4F4-B13C4FAACF50}"/>
              </a:ext>
            </a:extLst>
          </p:cNvPr>
          <p:cNvSpPr txBox="1"/>
          <p:nvPr/>
        </p:nvSpPr>
        <p:spPr>
          <a:xfrm>
            <a:off x="1704975" y="12972298"/>
            <a:ext cx="11245386" cy="492443"/>
          </a:xfrm>
          <a:prstGeom prst="rect">
            <a:avLst/>
          </a:prstGeom>
          <a:noFill/>
        </p:spPr>
        <p:txBody>
          <a:bodyPr wrap="none" rtlCol="0">
            <a:spAutoFit/>
          </a:bodyPr>
          <a:lstStyle/>
          <a:p>
            <a:r>
              <a:rPr lang="en-GB" sz="2600" dirty="0">
                <a:solidFill>
                  <a:schemeClr val="tx1">
                    <a:lumMod val="50000"/>
                    <a:lumOff val="50000"/>
                  </a:schemeClr>
                </a:solidFill>
                <a:latin typeface="Arial" panose="020B0604020202020204" pitchFamily="34" charset="0"/>
                <a:cs typeface="Arial" panose="020B0604020202020204" pitchFamily="34" charset="0"/>
              </a:rPr>
              <a:t>*Inner excesses are subject to underwriting and will be determined by ERC </a:t>
            </a:r>
            <a:endParaRPr lang="en-ZA" sz="2600" dirty="0">
              <a:solidFill>
                <a:schemeClr val="tx1">
                  <a:lumMod val="50000"/>
                  <a:lumOff val="50000"/>
                </a:schemeClr>
              </a:solidFill>
              <a:latin typeface="Arial" panose="020B0604020202020204" pitchFamily="34" charset="0"/>
              <a:cs typeface="Arial" panose="020B0604020202020204" pitchFamily="34" charset="0"/>
            </a:endParaRPr>
          </a:p>
        </p:txBody>
      </p:sp>
      <p:pic>
        <p:nvPicPr>
          <p:cNvPr id="4" name="Picture 3" descr="A picture containing text, sign&#10;&#10;Description automatically generated">
            <a:extLst>
              <a:ext uri="{FF2B5EF4-FFF2-40B4-BE49-F238E27FC236}">
                <a16:creationId xmlns:a16="http://schemas.microsoft.com/office/drawing/2014/main" id="{1F0A2871-5DEE-4E4F-91D4-3A41E88BE7BF}"/>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7" name="Picture 6">
            <a:extLst>
              <a:ext uri="{FF2B5EF4-FFF2-40B4-BE49-F238E27FC236}">
                <a16:creationId xmlns:a16="http://schemas.microsoft.com/office/drawing/2014/main" id="{3B25FCBE-D091-412A-AF89-C9E42FEC581F}"/>
              </a:ext>
            </a:extLst>
          </p:cNvPr>
          <p:cNvPicPr>
            <a:picLocks noChangeAspect="1"/>
          </p:cNvPicPr>
          <p:nvPr/>
        </p:nvPicPr>
        <p:blipFill>
          <a:blip r:embed="rId5"/>
          <a:stretch>
            <a:fillRect/>
          </a:stretch>
        </p:blipFill>
        <p:spPr>
          <a:xfrm>
            <a:off x="1704975" y="4488963"/>
            <a:ext cx="13411200" cy="3105150"/>
          </a:xfrm>
          <a:prstGeom prst="rect">
            <a:avLst/>
          </a:prstGeom>
        </p:spPr>
      </p:pic>
      <p:pic>
        <p:nvPicPr>
          <p:cNvPr id="11" name="Picture 10" descr="A close-up of a logo&#10;&#10;Description automatically generated">
            <a:extLst>
              <a:ext uri="{FF2B5EF4-FFF2-40B4-BE49-F238E27FC236}">
                <a16:creationId xmlns:a16="http://schemas.microsoft.com/office/drawing/2014/main" id="{B41FD34E-F167-FE54-525A-E1F210E095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93867" y="243985"/>
            <a:ext cx="4876800" cy="1955800"/>
          </a:xfrm>
          <a:prstGeom prst="rect">
            <a:avLst/>
          </a:prstGeom>
        </p:spPr>
      </p:pic>
      <p:pic>
        <p:nvPicPr>
          <p:cNvPr id="5" name="Picture 4" descr="A screenshot of a graph&#10;&#10;Description automatically generated">
            <a:extLst>
              <a:ext uri="{FF2B5EF4-FFF2-40B4-BE49-F238E27FC236}">
                <a16:creationId xmlns:a16="http://schemas.microsoft.com/office/drawing/2014/main" id="{EA30D6E9-EC57-31FA-75D7-D071AB7482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04975" y="7827662"/>
            <a:ext cx="13411200" cy="5144636"/>
          </a:xfrm>
          <a:prstGeom prst="rect">
            <a:avLst/>
          </a:prstGeom>
        </p:spPr>
      </p:pic>
    </p:spTree>
    <p:extLst>
      <p:ext uri="{BB962C8B-B14F-4D97-AF65-F5344CB8AC3E}">
        <p14:creationId xmlns:p14="http://schemas.microsoft.com/office/powerpoint/2010/main" val="3759396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E7685022-4598-4FCA-B62B-FE15541C5136}"/>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 Own Damage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745059" y="3597322"/>
            <a:ext cx="22248000" cy="7968463"/>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993775" algn="l"/>
                <a:tab pos="1530350" algn="l"/>
              </a:tabLst>
            </a:pPr>
            <a:r>
              <a:rPr lang="en-GB" sz="2400" b="1" kern="1400" dirty="0">
                <a:ln>
                  <a:noFill/>
                </a:ln>
                <a:solidFill>
                  <a:srgbClr val="00B9B5"/>
                </a:solidFill>
                <a:effectLst/>
                <a:latin typeface="Arial" panose="020B0604020202020204" pitchFamily="34" charset="0"/>
              </a:rPr>
              <a:t>Specific Conditions</a:t>
            </a:r>
            <a:endParaRPr lang="en-GB" sz="2400" kern="1400" dirty="0">
              <a:ln>
                <a:noFill/>
              </a:ln>
              <a:solidFill>
                <a:srgbClr val="00B9B5"/>
              </a:solidFill>
              <a:effectLst/>
              <a:latin typeface="Myriad Pro"/>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1. 	In terms of the Insured Vehicles the policy is limited to the Sum Insured as stated subject to maximum Sum Insured per event of;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	1.1. 	Heavy Commercial Vehicles, Trailers, Buses, Commercial Vehicles &amp; Plant – R350 000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	1.2. 	Private Motor Vehicles &amp; LDV’s – R </a:t>
            </a:r>
            <a:r>
              <a:rPr lang="en-GB" sz="2400" kern="1400" dirty="0">
                <a:solidFill>
                  <a:srgbClr val="1E144A"/>
                </a:solidFill>
                <a:latin typeface="Arial" panose="020B0604020202020204" pitchFamily="34" charset="0"/>
              </a:rPr>
              <a:t>200</a:t>
            </a:r>
            <a:r>
              <a:rPr lang="en-GB" sz="2400" kern="1400" dirty="0">
                <a:ln>
                  <a:noFill/>
                </a:ln>
                <a:solidFill>
                  <a:srgbClr val="1E144A"/>
                </a:solidFill>
                <a:effectLst/>
                <a:latin typeface="Arial" panose="020B0604020202020204" pitchFamily="34" charset="0"/>
              </a:rPr>
              <a:t> 000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2. 	Less the Inner excess as stated in the Policy Schedule and/or as noted on endorsement on Policy Schedule.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3. 	If non-standard excesses are applied by Underlying Insurers, inner excess may vary </a:t>
            </a:r>
            <a:endParaRPr lang="en-GB" sz="2400" kern="1400" dirty="0">
              <a:ln>
                <a:noFill/>
              </a:ln>
              <a:solidFill>
                <a:srgbClr val="1E144A"/>
              </a:solidFill>
              <a:effectLst/>
              <a:latin typeface="Myriad Pro Light" panose="020B0403030403020204"/>
            </a:endParaRPr>
          </a:p>
          <a:p>
            <a:pPr marL="0" marR="0" indent="0" algn="l">
              <a:lnSpc>
                <a:spcPct val="120000"/>
              </a:lnSpc>
              <a:spcBef>
                <a:spcPts val="800"/>
              </a:spcBef>
              <a:spcAft>
                <a:spcPts val="400"/>
              </a:spcAft>
              <a:tabLst>
                <a:tab pos="993775" algn="l"/>
                <a:tab pos="1530350" algn="l"/>
              </a:tabLst>
            </a:pPr>
            <a:r>
              <a:rPr lang="en-GB" sz="2400" b="1" kern="1400" dirty="0">
                <a:ln>
                  <a:noFill/>
                </a:ln>
                <a:solidFill>
                  <a:srgbClr val="00B9B5"/>
                </a:solidFill>
                <a:effectLst/>
                <a:latin typeface="Arial" panose="020B0604020202020204" pitchFamily="34" charset="0"/>
              </a:rPr>
              <a:t>Specific Exclusions</a:t>
            </a:r>
            <a:endParaRPr lang="en-GB" sz="2400" kern="1400" dirty="0">
              <a:ln>
                <a:noFill/>
              </a:ln>
              <a:solidFill>
                <a:srgbClr val="00B9B5"/>
              </a:solidFill>
              <a:effectLst/>
              <a:latin typeface="Myriad Pro"/>
            </a:endParaRPr>
          </a:p>
          <a:p>
            <a:pPr marL="25209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The underwriter shall not be held liable for:</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1. 	Any loss or damage or injuries to third parties; consequential loss as a result of any cause whatsoever, depreciation in value whether arising from repairs 	following a defined event or otherwise wear and tear, mechanical or electrical breakdown, failures or breakages and any penalty excess not specifically 	purchased.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2. 	Towing &amp; Recovery Costs are excluded.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3. 	Theft &amp; Hijack excluded unless the policy has been extended to include Total Loss (Theft/Hijack cover) </a:t>
            </a:r>
            <a:endParaRPr lang="en-GB" sz="24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993775" algn="l"/>
                <a:tab pos="1530350" algn="l"/>
              </a:tabLst>
            </a:pPr>
            <a:r>
              <a:rPr lang="en-GB" sz="2400" kern="1400" dirty="0">
                <a:ln>
                  <a:noFill/>
                </a:ln>
                <a:solidFill>
                  <a:srgbClr val="1E144A"/>
                </a:solidFill>
                <a:effectLst/>
                <a:latin typeface="Arial" panose="020B0604020202020204" pitchFamily="34" charset="0"/>
              </a:rPr>
              <a:t>4. 	Any additional excesses are excluded unless Insured and noted on Policy Schedule. </a:t>
            </a:r>
            <a:endParaRPr lang="en-GB" sz="2400" kern="1400" dirty="0">
              <a:ln>
                <a:noFill/>
              </a:ln>
              <a:solidFill>
                <a:srgbClr val="1E144A"/>
              </a:solidFill>
              <a:effectLst/>
              <a:latin typeface="Myriad Pro Light" panose="020B0403030403020204"/>
            </a:endParaRPr>
          </a:p>
          <a:p>
            <a:pPr marL="0" marR="0" indent="0" algn="l">
              <a:lnSpc>
                <a:spcPct val="119000"/>
              </a:lnSpc>
              <a:spcBef>
                <a:spcPts val="0"/>
              </a:spcBef>
              <a:spcAft>
                <a:spcPts val="600"/>
              </a:spcAft>
              <a:tabLst>
                <a:tab pos="993775" algn="l"/>
                <a:tab pos="1530350" algn="l"/>
              </a:tabLst>
            </a:pPr>
            <a:r>
              <a:rPr lang="en-GB" sz="2600" kern="1400" dirty="0">
                <a:ln>
                  <a:noFill/>
                </a:ln>
                <a:solidFill>
                  <a:srgbClr val="000000"/>
                </a:solidFill>
                <a:effectLst/>
                <a:latin typeface="Calibri" panose="020F0502020204030204" pitchFamily="34" charset="0"/>
              </a:rPr>
              <a:t> </a:t>
            </a:r>
          </a:p>
          <a:p>
            <a:pPr lvl="1">
              <a:spcAft>
                <a:spcPts val="1200"/>
              </a:spcAft>
              <a:buClr>
                <a:srgbClr val="002060"/>
              </a:buClr>
              <a:tabLst>
                <a:tab pos="993775" algn="l"/>
                <a:tab pos="1530350" algn="l"/>
              </a:tabLst>
            </a:pPr>
            <a:endParaRPr lang="en-ZA" sz="2600" spc="100" dirty="0">
              <a:solidFill>
                <a:srgbClr val="002060"/>
              </a:solidFill>
              <a:latin typeface="Myriad Pro Light" panose="020B0403030403020204" pitchFamily="34" charset="0"/>
              <a:ea typeface="Open Sans" panose="020B0606030504020204" pitchFamily="34" charset="0"/>
              <a:cs typeface="Open Sans" panose="020B0606030504020204" pitchFamily="34" charset="0"/>
            </a:endParaRPr>
          </a:p>
        </p:txBody>
      </p:sp>
      <p:pic>
        <p:nvPicPr>
          <p:cNvPr id="2" name="Picture 3" descr="A picture containing text, sign&#10;&#10;Description automatically generated">
            <a:extLst>
              <a:ext uri="{FF2B5EF4-FFF2-40B4-BE49-F238E27FC236}">
                <a16:creationId xmlns:a16="http://schemas.microsoft.com/office/drawing/2014/main" id="{D78A9411-9651-41B4-91B9-B024B50EB5FA}"/>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7" name="Picture 6" descr="A close-up of a logo&#10;&#10;Description automatically generated">
            <a:extLst>
              <a:ext uri="{FF2B5EF4-FFF2-40B4-BE49-F238E27FC236}">
                <a16:creationId xmlns:a16="http://schemas.microsoft.com/office/drawing/2014/main" id="{4F58D9ED-E0B2-5137-4804-5A696E8DD5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592533" y="111523"/>
            <a:ext cx="4876800" cy="1955800"/>
          </a:xfrm>
          <a:prstGeom prst="rect">
            <a:avLst/>
          </a:prstGeom>
        </p:spPr>
      </p:pic>
    </p:spTree>
    <p:extLst>
      <p:ext uri="{BB962C8B-B14F-4D97-AF65-F5344CB8AC3E}">
        <p14:creationId xmlns:p14="http://schemas.microsoft.com/office/powerpoint/2010/main" val="3757109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016CC02D-132D-4641-8CBA-5C3EB55BA4C4}"/>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2. Theft/Hijack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729671" y="3597322"/>
            <a:ext cx="22588216" cy="2400657"/>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covers your Theft/Hijack excess which is payable in terms of your Underlying Insurance Policy limited to the Sum Insured stated in the Policy Schedule or the Maximum Sum Insured stated below, subject to the applicable Inner excess (as defined). </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Theft is defined as the unlawful intentional removal of the insured vehicle without the Insureds permission. </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Hijacking is defined as the unlawful and forcible seizure, accompanied by violence or threat of violence on or against the person or persons, who at the time of the seizure was in lawful control of the insured vehicle specified in the Policy Schedule.</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pic>
        <p:nvPicPr>
          <p:cNvPr id="2" name="Picture 3" descr="A picture containing text, sign&#10;&#10;Description automatically generated">
            <a:extLst>
              <a:ext uri="{FF2B5EF4-FFF2-40B4-BE49-F238E27FC236}">
                <a16:creationId xmlns:a16="http://schemas.microsoft.com/office/drawing/2014/main" id="{0B1AA4A4-7854-46DE-9938-35566446A108}"/>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8F073C42-5DF1-4D5A-BF22-D7BE728B2E21}"/>
              </a:ext>
            </a:extLst>
          </p:cNvPr>
          <p:cNvPicPr>
            <a:picLocks noChangeAspect="1"/>
          </p:cNvPicPr>
          <p:nvPr/>
        </p:nvPicPr>
        <p:blipFill>
          <a:blip r:embed="rId5"/>
          <a:stretch>
            <a:fillRect/>
          </a:stretch>
        </p:blipFill>
        <p:spPr>
          <a:xfrm>
            <a:off x="1733550" y="6595442"/>
            <a:ext cx="13382625" cy="3095625"/>
          </a:xfrm>
          <a:prstGeom prst="rect">
            <a:avLst/>
          </a:prstGeom>
        </p:spPr>
      </p:pic>
      <p:sp>
        <p:nvSpPr>
          <p:cNvPr id="15" name="TextBox 14">
            <a:extLst>
              <a:ext uri="{FF2B5EF4-FFF2-40B4-BE49-F238E27FC236}">
                <a16:creationId xmlns:a16="http://schemas.microsoft.com/office/drawing/2014/main" id="{2EB23EDE-D110-4C57-8639-0F9CF3B0A3BF}"/>
              </a:ext>
            </a:extLst>
          </p:cNvPr>
          <p:cNvSpPr txBox="1"/>
          <p:nvPr/>
        </p:nvSpPr>
        <p:spPr>
          <a:xfrm>
            <a:off x="1733549" y="10283107"/>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0FD03B0A-EA46-49EE-80CD-B095F084EC49}"/>
              </a:ext>
            </a:extLst>
          </p:cNvPr>
          <p:cNvSpPr txBox="1"/>
          <p:nvPr/>
        </p:nvSpPr>
        <p:spPr>
          <a:xfrm>
            <a:off x="2105043" y="10868936"/>
            <a:ext cx="21805413" cy="492443"/>
          </a:xfrm>
          <a:prstGeom prst="rect">
            <a:avLst/>
          </a:prstGeom>
          <a:noFill/>
        </p:spPr>
        <p:txBody>
          <a:bodyPr wrap="square" numCol="1" spcCol="36000" rtlCol="0">
            <a:spAutoFit/>
          </a:bodyPr>
          <a:lstStyle/>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To a vehicle stolen and recovered with damage an inner excess of R5 000 will apply unless otherwise agreed with ERC.</a:t>
            </a:r>
          </a:p>
        </p:txBody>
      </p:sp>
      <p:pic>
        <p:nvPicPr>
          <p:cNvPr id="18" name="Picture 17" descr="Logo, icon&#10;&#10;Description automatically generated">
            <a:extLst>
              <a:ext uri="{FF2B5EF4-FFF2-40B4-BE49-F238E27FC236}">
                <a16:creationId xmlns:a16="http://schemas.microsoft.com/office/drawing/2014/main" id="{AE743659-6753-4E3B-8F07-7C60C4D3B0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83529" y="10959161"/>
            <a:ext cx="321514" cy="311995"/>
          </a:xfrm>
          <a:prstGeom prst="rect">
            <a:avLst/>
          </a:prstGeom>
        </p:spPr>
      </p:pic>
      <p:pic>
        <p:nvPicPr>
          <p:cNvPr id="8" name="Picture 7" descr="A close-up of a logo&#10;&#10;Description automatically generated">
            <a:extLst>
              <a:ext uri="{FF2B5EF4-FFF2-40B4-BE49-F238E27FC236}">
                <a16:creationId xmlns:a16="http://schemas.microsoft.com/office/drawing/2014/main" id="{60C941DB-3853-F5DB-AFEE-5264A20F920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650342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8EA5FDAB-16D9-46A9-A6F6-072B85DC3F9A}"/>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2. Theft/Hijack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743461" y="3597322"/>
            <a:ext cx="22032000" cy="6914585"/>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1073150" algn="l"/>
              </a:tabLst>
            </a:pPr>
            <a:r>
              <a:rPr lang="en-GB" sz="2600" b="1" kern="1400" dirty="0">
                <a:ln>
                  <a:noFill/>
                </a:ln>
                <a:solidFill>
                  <a:srgbClr val="00B9B5"/>
                </a:solidFill>
                <a:effectLst/>
                <a:latin typeface="Arial" panose="020B0604020202020204" pitchFamily="34" charset="0"/>
              </a:rPr>
              <a:t>Specific Conditions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1. 	In terms of the Insured Vehicles (as defined) the policy is limited to the Sum Insured as stated subject to maximum Sum Insured per event of;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	1.1 	Heavy Commercial Vehicles, Trailers, Buses, Commercial Vehicles &amp; Plant – R450 000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	1.2. 	Private Motor Vehicles &amp; LDV’s – R 2</a:t>
            </a:r>
            <a:r>
              <a:rPr lang="en-GB" sz="2600" kern="1400" dirty="0">
                <a:solidFill>
                  <a:srgbClr val="1E144A"/>
                </a:solidFill>
                <a:latin typeface="Arial" panose="020B0604020202020204" pitchFamily="34" charset="0"/>
              </a:rPr>
              <a:t>00</a:t>
            </a:r>
            <a:r>
              <a:rPr lang="en-GB" sz="2600" kern="1400" dirty="0">
                <a:ln>
                  <a:noFill/>
                </a:ln>
                <a:solidFill>
                  <a:srgbClr val="1E144A"/>
                </a:solidFill>
                <a:effectLst/>
                <a:latin typeface="Arial" panose="020B0604020202020204" pitchFamily="34" charset="0"/>
              </a:rPr>
              <a:t> 000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2. 	Less the Inner excess as stated in the Policy Schedule and/or as noted on endorsement on Policy Schedule.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3.	Any vehicle stolen and recovered with damage - an inner excess of R5 000 will apply unless otherwise agreed with </a:t>
            </a:r>
            <a:r>
              <a:rPr lang="en-GB" sz="2600" kern="1400" dirty="0">
                <a:solidFill>
                  <a:srgbClr val="1E144A"/>
                </a:solidFill>
                <a:latin typeface="Arial" panose="020B0604020202020204" pitchFamily="34" charset="0"/>
              </a:rPr>
              <a:t>ERC</a:t>
            </a:r>
            <a:r>
              <a:rPr lang="en-GB" sz="2600" kern="1400" dirty="0">
                <a:ln>
                  <a:noFill/>
                </a:ln>
                <a:solidFill>
                  <a:srgbClr val="1E144A"/>
                </a:solidFill>
                <a:effectLst/>
                <a:latin typeface="Arial" panose="020B0604020202020204" pitchFamily="34" charset="0"/>
              </a:rPr>
              <a:t>.</a:t>
            </a: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4. 	In the event that the Underlying Policy Insurer successfully recovers the Insured Vehicle, the Underwriter reserves the right to be reimbursed 	for their rateable portion of the salvage. </a:t>
            </a: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5. 	Should the vehicle be recovered with damage the client can claim under the Own Damage section of this policy if applicable. </a:t>
            </a:r>
          </a:p>
          <a:p>
            <a:pPr marL="0" marR="0" indent="0" algn="l">
              <a:lnSpc>
                <a:spcPct val="120000"/>
              </a:lnSpc>
              <a:spcBef>
                <a:spcPts val="800"/>
              </a:spcBef>
              <a:spcAft>
                <a:spcPts val="400"/>
              </a:spcAft>
              <a:tabLst>
                <a:tab pos="1073150"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Lst>
            </a:pPr>
            <a:r>
              <a:rPr lang="en-GB" sz="2600" kern="1400" dirty="0">
                <a:ln>
                  <a:noFill/>
                </a:ln>
                <a:solidFill>
                  <a:srgbClr val="1E144A"/>
                </a:solidFill>
                <a:effectLst/>
                <a:latin typeface="Arial" panose="020B0604020202020204" pitchFamily="34" charset="0"/>
              </a:rPr>
              <a:t>1. 	No benefit shall accrue until a period of 6 (six) consecutive weeks has elapsed from the date of the Insured Total Loss event or in the event 	that the Insured has not been indemnified by the Underlying Policy Insurer. </a:t>
            </a:r>
            <a:endParaRPr lang="en-GB" sz="2600" kern="1400" dirty="0">
              <a:ln>
                <a:noFill/>
              </a:ln>
              <a:solidFill>
                <a:srgbClr val="1E144A"/>
              </a:solidFill>
              <a:effectLst/>
              <a:latin typeface="Myriad Pro Light" panose="020B0403030403020204"/>
            </a:endParaRPr>
          </a:p>
          <a:p>
            <a:pPr marL="0" marR="0" indent="0" algn="l">
              <a:lnSpc>
                <a:spcPct val="119000"/>
              </a:lnSpc>
              <a:spcBef>
                <a:spcPts val="0"/>
              </a:spcBef>
              <a:spcAft>
                <a:spcPts val="600"/>
              </a:spcAft>
              <a:tabLst>
                <a:tab pos="1073150" algn="l"/>
              </a:tabLst>
            </a:pPr>
            <a:r>
              <a:rPr lang="en-GB" sz="26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F78A460D-415C-4956-B0D5-47BD7DCFF369}"/>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7" name="Picture 6" descr="A close-up of a logo&#10;&#10;Description automatically generated">
            <a:extLst>
              <a:ext uri="{FF2B5EF4-FFF2-40B4-BE49-F238E27FC236}">
                <a16:creationId xmlns:a16="http://schemas.microsoft.com/office/drawing/2014/main" id="{A33E57EB-AFF2-B2FC-8CF0-8FA977AF04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419401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694F19A0-1951-4649-BAC5-4A2D45D96A12}"/>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3. Third Party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729671" y="3444922"/>
            <a:ext cx="22588216" cy="2246769"/>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you for payment of your Third-Party Liability excess which is payable in terms of your Underlying Insurance Policy limited to the maximum Sum Insured stated in this Policy Schedule. </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A liability event is defined as any accident caused by or through or in connection with any vehicle described in the Policy Schedule or in connection with the loading and/or unloading of such vehicle in respect of which the Insured and/or any passenger becomes legally liable to pay, provided the said liability on the Underlying Policy exceeds the Sum Insured stated in the Policy Schedule.</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pic>
        <p:nvPicPr>
          <p:cNvPr id="2" name="Picture 3" descr="A picture containing text, sign&#10;&#10;Description automatically generated">
            <a:extLst>
              <a:ext uri="{FF2B5EF4-FFF2-40B4-BE49-F238E27FC236}">
                <a16:creationId xmlns:a16="http://schemas.microsoft.com/office/drawing/2014/main" id="{C5121394-ACEC-4989-ADCA-C2205F88A481}"/>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072F3BC9-536E-AF7F-BAE5-0EC01ED65596}"/>
              </a:ext>
            </a:extLst>
          </p:cNvPr>
          <p:cNvPicPr>
            <a:picLocks noChangeAspect="1"/>
          </p:cNvPicPr>
          <p:nvPr/>
        </p:nvPicPr>
        <p:blipFill>
          <a:blip r:embed="rId5"/>
          <a:stretch>
            <a:fillRect/>
          </a:stretch>
        </p:blipFill>
        <p:spPr>
          <a:xfrm>
            <a:off x="1718711" y="6236106"/>
            <a:ext cx="13392000" cy="5206509"/>
          </a:xfrm>
          <a:prstGeom prst="rect">
            <a:avLst/>
          </a:prstGeom>
        </p:spPr>
      </p:pic>
      <p:pic>
        <p:nvPicPr>
          <p:cNvPr id="8" name="Picture 7" descr="A close-up of a logo&#10;&#10;Description automatically generated">
            <a:extLst>
              <a:ext uri="{FF2B5EF4-FFF2-40B4-BE49-F238E27FC236}">
                <a16:creationId xmlns:a16="http://schemas.microsoft.com/office/drawing/2014/main" id="{9526D282-CEF0-DA3B-13E3-C15F3804FC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1900965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EE2E72F8-B144-420D-93BB-D26147C3175C}"/>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3. Third Party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610139" y="3444922"/>
            <a:ext cx="22044190" cy="4155240"/>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1073150" algn="l"/>
                <a:tab pos="1709738" algn="l"/>
              </a:tabLst>
            </a:pPr>
            <a:r>
              <a:rPr lang="en-GB" sz="2600" b="1" kern="1400" dirty="0">
                <a:ln>
                  <a:noFill/>
                </a:ln>
                <a:solidFill>
                  <a:srgbClr val="00B9B5"/>
                </a:solidFill>
                <a:effectLst/>
                <a:latin typeface="Arial" panose="020B0604020202020204" pitchFamily="34" charset="0"/>
              </a:rPr>
              <a:t>Specific Conditions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982663" algn="l"/>
                <a:tab pos="1709738" algn="l"/>
              </a:tabLst>
            </a:pPr>
            <a:r>
              <a:rPr lang="en-GB" sz="2600" kern="1400" dirty="0">
                <a:ln>
                  <a:noFill/>
                </a:ln>
                <a:solidFill>
                  <a:srgbClr val="1E144A"/>
                </a:solidFill>
                <a:effectLst/>
                <a:latin typeface="Arial" panose="020B0604020202020204" pitchFamily="34" charset="0"/>
              </a:rPr>
              <a:t>1. 	This policy will only respond if the Underlying Insurer requests for the section II liability excess i.e. must be a valid and entertained claim.</a:t>
            </a:r>
          </a:p>
          <a:p>
            <a:pPr marL="575945" marR="0" indent="0" algn="l">
              <a:lnSpc>
                <a:spcPct val="120000"/>
              </a:lnSpc>
              <a:spcBef>
                <a:spcPts val="0"/>
              </a:spcBef>
              <a:spcAft>
                <a:spcPts val="400"/>
              </a:spcAft>
              <a:tabLst>
                <a:tab pos="982663" algn="l"/>
                <a:tab pos="1709738" algn="l"/>
              </a:tabLst>
            </a:pPr>
            <a:r>
              <a:rPr lang="en-GB" sz="2600" kern="1400" dirty="0">
                <a:ln>
                  <a:noFill/>
                </a:ln>
                <a:solidFill>
                  <a:srgbClr val="1E144A"/>
                </a:solidFill>
                <a:effectLst/>
                <a:latin typeface="Arial" panose="020B0604020202020204" pitchFamily="34" charset="0"/>
              </a:rPr>
              <a:t>2. 	Unless otherwise stated, the liability of the company under this sub-section in respect of any one occurrence shall not exceed the limits of 	indemnity as stated in the schedule.</a:t>
            </a:r>
          </a:p>
          <a:p>
            <a:pPr marL="575945" marR="0" indent="0" algn="l">
              <a:lnSpc>
                <a:spcPct val="120000"/>
              </a:lnSpc>
              <a:spcBef>
                <a:spcPts val="0"/>
              </a:spcBef>
              <a:spcAft>
                <a:spcPts val="400"/>
              </a:spcAft>
              <a:tabLst>
                <a:tab pos="1073150" algn="l"/>
                <a:tab pos="1709738" algn="l"/>
              </a:tabLst>
            </a:pPr>
            <a:r>
              <a:rPr lang="en-GB" sz="2600" kern="1400" dirty="0">
                <a:ln>
                  <a:noFill/>
                </a:ln>
                <a:solidFill>
                  <a:srgbClr val="1E144A"/>
                </a:solidFill>
                <a:effectLst/>
                <a:latin typeface="Arial" panose="020B0604020202020204" pitchFamily="34" charset="0"/>
              </a:rPr>
              <a:t>3. This section will not apply to Trailers that are not hitched to the horse at any one time unless individually specified under the policy.</a:t>
            </a:r>
          </a:p>
          <a:p>
            <a:pPr marL="575945" marR="0" indent="0" algn="l">
              <a:lnSpc>
                <a:spcPct val="120000"/>
              </a:lnSpc>
              <a:spcBef>
                <a:spcPts val="0"/>
              </a:spcBef>
              <a:spcAft>
                <a:spcPts val="400"/>
              </a:spcAft>
              <a:tabLst>
                <a:tab pos="1073150" algn="l"/>
                <a:tab pos="1709738"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 pos="1709738" algn="l"/>
              </a:tabLst>
            </a:pPr>
            <a:r>
              <a:rPr lang="en-GB" sz="2600" kern="1400" dirty="0">
                <a:ln>
                  <a:noFill/>
                </a:ln>
                <a:solidFill>
                  <a:srgbClr val="1E144A"/>
                </a:solidFill>
                <a:effectLst/>
                <a:latin typeface="Arial" panose="020B0604020202020204" pitchFamily="34" charset="0"/>
              </a:rPr>
              <a:t>This section will only apply in respect of an excess solely applicable to the underlying Motor Liability section. (This section will not respond to a claim where there is both Motor Own Damage &amp; TP liability and only a single excess applies to both damages)</a:t>
            </a:r>
            <a:r>
              <a:rPr lang="en-GB" sz="26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5A0291B7-73B3-4D47-A57E-A2A35B355A39}"/>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7" name="Picture 6" descr="A close-up of a logo&#10;&#10;Description automatically generated">
            <a:extLst>
              <a:ext uri="{FF2B5EF4-FFF2-40B4-BE49-F238E27FC236}">
                <a16:creationId xmlns:a16="http://schemas.microsoft.com/office/drawing/2014/main" id="{52F7A867-0D61-B256-B767-C0B64D8E1C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211582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4" descr="Icon&#10;&#10;Description automatically generated">
            <a:extLst>
              <a:ext uri="{FF2B5EF4-FFF2-40B4-BE49-F238E27FC236}">
                <a16:creationId xmlns:a16="http://schemas.microsoft.com/office/drawing/2014/main" id="{0847CAE6-E0F3-40C7-AD86-A4061A08F3B0}"/>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4. Penalty Excess Reducers</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729671" y="3387772"/>
            <a:ext cx="22588216" cy="129266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your excess which is payable in terms of your Underlying Insurance Policy covering the additional penalty excesses due, limited to the Sum Insured as stated in the Policy Schedule and the Maximum Sum Insured as stated below provided the said liability on the Underlying Insurance Policy exceeds the Sum Insured stated in the Policy Schedule.</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60347273-6871-4F11-97FC-9592DE08CAC8}"/>
              </a:ext>
            </a:extLst>
          </p:cNvPr>
          <p:cNvSpPr txBox="1"/>
          <p:nvPr/>
        </p:nvSpPr>
        <p:spPr>
          <a:xfrm>
            <a:off x="1611856" y="8034743"/>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Notes</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15" name="TextBox 14">
            <a:extLst>
              <a:ext uri="{FF2B5EF4-FFF2-40B4-BE49-F238E27FC236}">
                <a16:creationId xmlns:a16="http://schemas.microsoft.com/office/drawing/2014/main" id="{93DCA6B0-22A3-4707-8C9D-3C92B74C30D3}"/>
              </a:ext>
            </a:extLst>
          </p:cNvPr>
          <p:cNvSpPr txBox="1"/>
          <p:nvPr/>
        </p:nvSpPr>
        <p:spPr>
          <a:xfrm>
            <a:off x="1983350" y="8620572"/>
            <a:ext cx="21805413" cy="4401205"/>
          </a:xfrm>
          <a:prstGeom prst="rect">
            <a:avLst/>
          </a:prstGeom>
          <a:noFill/>
        </p:spPr>
        <p:txBody>
          <a:bodyPr wrap="square" numCol="1" spcCol="36000" rtlCol="0">
            <a:spAutoFit/>
          </a:bodyPr>
          <a:lstStyle/>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Penalty excesses capped by the Underlying Policy will be rated as above to this capped percentage amount.</a:t>
            </a:r>
          </a:p>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Penalty excess cover must be specified and is limited to:</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Single vehicle accident</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Driving during hours of 23h00 and 05h00</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Professional Driving Permit (PDP) less than 2 years</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Driver under 23 or older than 65 years of age</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Capsizing &amp; Overturning whilst tipping</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Driving license issued by an authority outside the Republic of South Africa</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Driver licensed for less than 3 years</a:t>
            </a:r>
          </a:p>
          <a:p>
            <a:pPr marL="457200" lvl="1" indent="-457200">
              <a:buClr>
                <a:srgbClr val="002060"/>
              </a:buClr>
              <a:buFont typeface="Arial" panose="020B0604020202020204" pitchFamily="34" charset="0"/>
              <a:buChar cha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Extended Territorial Limits</a:t>
            </a:r>
          </a:p>
        </p:txBody>
      </p:sp>
      <p:pic>
        <p:nvPicPr>
          <p:cNvPr id="2" name="Picture 3" descr="A picture containing text, sign&#10;&#10;Description automatically generated">
            <a:extLst>
              <a:ext uri="{FF2B5EF4-FFF2-40B4-BE49-F238E27FC236}">
                <a16:creationId xmlns:a16="http://schemas.microsoft.com/office/drawing/2014/main" id="{0C2BC196-CF9E-4B52-BDD5-FB93633C3331}"/>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9" name="Picture 8" descr="Logo, icon&#10;&#10;Description automatically generated">
            <a:extLst>
              <a:ext uri="{FF2B5EF4-FFF2-40B4-BE49-F238E27FC236}">
                <a16:creationId xmlns:a16="http://schemas.microsoft.com/office/drawing/2014/main" id="{1D092349-508F-438D-8D2D-A832E7F8D7E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61836" y="8710797"/>
            <a:ext cx="321514" cy="311995"/>
          </a:xfrm>
          <a:prstGeom prst="rect">
            <a:avLst/>
          </a:prstGeom>
        </p:spPr>
      </p:pic>
      <p:pic>
        <p:nvPicPr>
          <p:cNvPr id="4" name="Picture 3">
            <a:extLst>
              <a:ext uri="{FF2B5EF4-FFF2-40B4-BE49-F238E27FC236}">
                <a16:creationId xmlns:a16="http://schemas.microsoft.com/office/drawing/2014/main" id="{41EDFFE5-1404-408E-9148-5BBE7CAA6A44}"/>
              </a:ext>
            </a:extLst>
          </p:cNvPr>
          <p:cNvPicPr>
            <a:picLocks noChangeAspect="1"/>
          </p:cNvPicPr>
          <p:nvPr/>
        </p:nvPicPr>
        <p:blipFill>
          <a:blip r:embed="rId6"/>
          <a:stretch>
            <a:fillRect/>
          </a:stretch>
        </p:blipFill>
        <p:spPr>
          <a:xfrm>
            <a:off x="1822593" y="5101251"/>
            <a:ext cx="13382625" cy="2590800"/>
          </a:xfrm>
          <a:prstGeom prst="rect">
            <a:avLst/>
          </a:prstGeom>
        </p:spPr>
      </p:pic>
      <p:pic>
        <p:nvPicPr>
          <p:cNvPr id="17" name="Picture 16" descr="Logo, icon&#10;&#10;Description automatically generated">
            <a:extLst>
              <a:ext uri="{FF2B5EF4-FFF2-40B4-BE49-F238E27FC236}">
                <a16:creationId xmlns:a16="http://schemas.microsoft.com/office/drawing/2014/main" id="{0F17DD44-4CCE-44D3-A5EC-FC3E30CA31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61836" y="9238333"/>
            <a:ext cx="321514" cy="311995"/>
          </a:xfrm>
          <a:prstGeom prst="rect">
            <a:avLst/>
          </a:prstGeom>
        </p:spPr>
      </p:pic>
      <p:pic>
        <p:nvPicPr>
          <p:cNvPr id="8" name="Picture 7" descr="A close-up of a logo&#10;&#10;Description automatically generated">
            <a:extLst>
              <a:ext uri="{FF2B5EF4-FFF2-40B4-BE49-F238E27FC236}">
                <a16:creationId xmlns:a16="http://schemas.microsoft.com/office/drawing/2014/main" id="{B3A2D997-3CB1-FD8A-9631-E5A6B8A23BD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54280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0F36CCBE-C537-436C-B433-2A2AE259FD45}"/>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4. Penalty Excess Reducers</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678383" y="3387772"/>
            <a:ext cx="21975946" cy="10519162"/>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1073150" algn="l"/>
                <a:tab pos="1789113" algn="l"/>
              </a:tabLst>
            </a:pPr>
            <a:r>
              <a:rPr lang="en-GB" sz="2600" b="1" kern="1400" dirty="0">
                <a:ln>
                  <a:noFill/>
                </a:ln>
                <a:solidFill>
                  <a:srgbClr val="00B9B5"/>
                </a:solidFill>
                <a:effectLst/>
                <a:latin typeface="Arial" panose="020B0604020202020204" pitchFamily="34" charset="0"/>
              </a:rPr>
              <a:t>Specific Conditions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1. 	This section will not apply to those penalty excesses specifically endorsed by the Underlying Insurer due to corrective action, as a result of 	claims.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2. 	In terms of each specifically insured penalty excess the policy is limited to the Sum Insured as stated in this Policy Schedule subject to a 	maximum sum insured per event of R75 000 less the respective Inner excess.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30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3. 	Options available: </a:t>
            </a:r>
            <a:br>
              <a:rPr lang="en-GB" sz="2600" kern="1400" dirty="0">
                <a:ln>
                  <a:noFill/>
                </a:ln>
                <a:solidFill>
                  <a:srgbClr val="1E144A"/>
                </a:solidFill>
                <a:effectLst/>
                <a:latin typeface="Arial" panose="020B0604020202020204" pitchFamily="34" charset="0"/>
              </a:rPr>
            </a:br>
            <a:r>
              <a:rPr lang="en-GB" sz="2600" kern="1400" dirty="0">
                <a:ln>
                  <a:noFill/>
                </a:ln>
                <a:solidFill>
                  <a:srgbClr val="1E144A"/>
                </a:solidFill>
                <a:effectLst/>
                <a:latin typeface="Arial" panose="020B0604020202020204" pitchFamily="34" charset="0"/>
              </a:rPr>
              <a:t>	(a) 	Driving between 23h00 and 05h00.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(b) 	Professional Driving Permit (PDP) less than two years old.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(c) 	Driver under 23 years or older than 65 years.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(d) 	Single vehicle accident.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(e) 	Capsizing and overturning whilst tipping.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(f) 	Driving license is issued by an authority outside the Republic of South Africa.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(g) 	Driver licensed for less than 3 years.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	(h)	Extended Territorial Limits.</a:t>
            </a:r>
            <a:endParaRPr lang="en-GB" sz="2600" kern="1400" dirty="0">
              <a:ln>
                <a:noFill/>
              </a:ln>
              <a:solidFill>
                <a:srgbClr val="1E144A"/>
              </a:solidFill>
              <a:effectLst/>
              <a:latin typeface="Myriad Pro Light" panose="020B0403030403020204"/>
            </a:endParaRPr>
          </a:p>
          <a:p>
            <a:pPr marL="0" marR="0" indent="0" algn="l">
              <a:lnSpc>
                <a:spcPct val="120000"/>
              </a:lnSpc>
              <a:spcBef>
                <a:spcPts val="800"/>
              </a:spcBef>
              <a:spcAft>
                <a:spcPts val="400"/>
              </a:spcAft>
              <a:tabLst>
                <a:tab pos="1073150" algn="l"/>
                <a:tab pos="1789113"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The Underwriter shall not be held liable for: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1. 	Any loss or damage or injuries to third parties; consequential loss as a result of any cause whatsoever, depreciation in value whether arising 	from repairs following defined event or otherwise wear and tear, mechanical or electrical breakdown, failures or breakages and any penalty 	excess not specifically purchased. </a:t>
            </a:r>
            <a:endParaRPr lang="en-GB" sz="2600" kern="1400" dirty="0">
              <a:ln>
                <a:noFill/>
              </a:ln>
              <a:solidFill>
                <a:srgbClr val="1E144A"/>
              </a:solidFill>
              <a:effectLst/>
              <a:latin typeface="Myriad Pro Light" panose="020B0403030403020204"/>
            </a:endParaRPr>
          </a:p>
          <a:p>
            <a:pPr marL="0" marR="0" indent="0" algn="l">
              <a:lnSpc>
                <a:spcPct val="119000"/>
              </a:lnSpc>
              <a:spcBef>
                <a:spcPts val="0"/>
              </a:spcBef>
              <a:spcAft>
                <a:spcPts val="600"/>
              </a:spcAft>
              <a:tabLst>
                <a:tab pos="1073150" algn="l"/>
                <a:tab pos="1789113" algn="l"/>
              </a:tabLst>
            </a:pPr>
            <a:r>
              <a:rPr lang="en-GB" sz="26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E3645D1E-31CB-4914-BF9F-264F170A4C22}"/>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7" name="Picture 6" descr="A close-up of a logo&#10;&#10;Description automatically generated">
            <a:extLst>
              <a:ext uri="{FF2B5EF4-FFF2-40B4-BE49-F238E27FC236}">
                <a16:creationId xmlns:a16="http://schemas.microsoft.com/office/drawing/2014/main" id="{00463109-093E-FD60-DE49-CEDE7FE1C2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0795"/>
            <a:ext cx="4876800" cy="1955800"/>
          </a:xfrm>
          <a:prstGeom prst="rect">
            <a:avLst/>
          </a:prstGeom>
        </p:spPr>
      </p:pic>
    </p:spTree>
    <p:extLst>
      <p:ext uri="{BB962C8B-B14F-4D97-AF65-F5344CB8AC3E}">
        <p14:creationId xmlns:p14="http://schemas.microsoft.com/office/powerpoint/2010/main" val="6128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0A5D54E8-7699-4796-8C8C-2E4C52363C85}"/>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5. Windscreen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2D6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994891" y="3387772"/>
            <a:ext cx="22242655" cy="892552"/>
          </a:xfrm>
          <a:prstGeom prst="rect">
            <a:avLst/>
          </a:prstGeom>
          <a:noFill/>
        </p:spPr>
        <p:txBody>
          <a:bodyPr wrap="square" numCol="1" spcCol="36000" rtlCol="0">
            <a:spAutoFit/>
          </a:bodyPr>
          <a:lstStyle/>
          <a:p>
            <a:pPr marL="636588"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your standard Windscreen excess which is payable in terms of your Underlying Insurance Policy limited to the Sum Insured stated in this Policy Schedule and the maximum sum insured stated below.</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3F7BA52B-2753-4483-AC75-C8EC24D27405}"/>
              </a:ext>
            </a:extLst>
          </p:cNvPr>
          <p:cNvSpPr txBox="1"/>
          <p:nvPr/>
        </p:nvSpPr>
        <p:spPr>
          <a:xfrm>
            <a:off x="1642768" y="7883648"/>
            <a:ext cx="21320623" cy="6983643"/>
          </a:xfrm>
          <a:prstGeom prst="rect">
            <a:avLst/>
          </a:prstGeom>
          <a:noFill/>
        </p:spPr>
        <p:txBody>
          <a:bodyPr wrap="square" numCol="1" spcCol="36000" rtlCol="0">
            <a:spAutoFit/>
          </a:bodyPr>
          <a:lstStyle/>
          <a:p>
            <a:pPr marL="0" marR="0" indent="0" algn="l">
              <a:lnSpc>
                <a:spcPct val="110000"/>
              </a:lnSpc>
              <a:spcBef>
                <a:spcPts val="800"/>
              </a:spcBef>
              <a:spcAft>
                <a:spcPts val="400"/>
              </a:spcAft>
              <a:tabLst>
                <a:tab pos="1073150" algn="l"/>
              </a:tabLst>
            </a:pPr>
            <a:r>
              <a:rPr lang="en-GB" sz="2600" b="1" kern="1400" dirty="0">
                <a:ln>
                  <a:noFill/>
                </a:ln>
                <a:solidFill>
                  <a:srgbClr val="00B9B5"/>
                </a:solidFill>
                <a:effectLst/>
                <a:latin typeface="Arial" panose="020B0604020202020204" pitchFamily="34" charset="0"/>
              </a:rPr>
              <a:t>Specific Conditions</a:t>
            </a:r>
            <a:endParaRPr lang="en-GB" sz="2600" kern="1400" dirty="0">
              <a:ln>
                <a:noFill/>
              </a:ln>
              <a:solidFill>
                <a:srgbClr val="00B9B5"/>
              </a:solidFill>
              <a:effectLst/>
              <a:latin typeface="Myriad Pro"/>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1. 	In terms of the Insured Vehicles the policy is limited to the Sum Insured as stated subject to maximum Sum Insured per event of; </a:t>
            </a:r>
            <a:endParaRPr lang="en-GB" sz="2600" kern="1400" dirty="0">
              <a:ln>
                <a:noFill/>
              </a:ln>
              <a:solidFill>
                <a:srgbClr val="000000"/>
              </a:solidFill>
              <a:effectLst/>
              <a:latin typeface="Myriad Pro Light"/>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	(a) 	Heavy Commercial Vehicles, Trailers, Buses, Commercial Vehicles &amp; Plant – R10, 000 </a:t>
            </a:r>
            <a:endParaRPr lang="en-GB" sz="2600" kern="1400" dirty="0">
              <a:ln>
                <a:noFill/>
              </a:ln>
              <a:solidFill>
                <a:srgbClr val="000000"/>
              </a:solidFill>
              <a:effectLst/>
              <a:latin typeface="Myriad Pro Light"/>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	(b)  	Private Motor Vehicles &amp; LDV’s – R 5 000 </a:t>
            </a:r>
            <a:endParaRPr lang="en-GB" sz="2600" kern="1400" dirty="0">
              <a:ln>
                <a:noFill/>
              </a:ln>
              <a:solidFill>
                <a:srgbClr val="000000"/>
              </a:solidFill>
              <a:effectLst/>
              <a:latin typeface="Myriad Pro Light"/>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2. 	Less the Inner excess as stated in the Policy Schedule and/or as noted on endorsement on Policy Schedule. </a:t>
            </a:r>
            <a:endParaRPr lang="en-GB" sz="2600" kern="1400" dirty="0">
              <a:ln>
                <a:noFill/>
              </a:ln>
              <a:solidFill>
                <a:srgbClr val="000000"/>
              </a:solidFill>
              <a:effectLst/>
              <a:latin typeface="Myriad Pro Light"/>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3. 	If non-standard excesses are applied by Underlying Insurers, inner excess may vary </a:t>
            </a:r>
            <a:endParaRPr lang="en-GB" sz="2600" kern="1400" dirty="0">
              <a:ln>
                <a:noFill/>
              </a:ln>
              <a:solidFill>
                <a:srgbClr val="000000"/>
              </a:solidFill>
              <a:effectLst/>
              <a:latin typeface="Myriad Pro Light"/>
            </a:endParaRPr>
          </a:p>
          <a:p>
            <a:pPr marL="0" marR="0" indent="0" algn="l">
              <a:lnSpc>
                <a:spcPct val="110000"/>
              </a:lnSpc>
              <a:spcBef>
                <a:spcPts val="800"/>
              </a:spcBef>
              <a:spcAft>
                <a:spcPts val="400"/>
              </a:spcAft>
              <a:tabLst>
                <a:tab pos="1073150"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The Underwriter shall not be held liable for: </a:t>
            </a:r>
            <a:endParaRPr lang="en-GB" sz="2600" kern="1400" dirty="0">
              <a:ln>
                <a:noFill/>
              </a:ln>
              <a:solidFill>
                <a:srgbClr val="000000"/>
              </a:solidFill>
              <a:effectLst/>
              <a:latin typeface="Myriad Pro Light"/>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1. 	Towing &amp; Recovery Costs are excluded. </a:t>
            </a:r>
            <a:endParaRPr lang="en-GB" sz="2600" kern="1400" dirty="0">
              <a:ln>
                <a:noFill/>
              </a:ln>
              <a:solidFill>
                <a:srgbClr val="000000"/>
              </a:solidFill>
              <a:effectLst/>
              <a:latin typeface="Myriad Pro Light"/>
            </a:endParaRPr>
          </a:p>
          <a:p>
            <a:pPr marL="1090295" marR="0" indent="-514350" algn="l">
              <a:lnSpc>
                <a:spcPct val="110000"/>
              </a:lnSpc>
              <a:spcBef>
                <a:spcPts val="0"/>
              </a:spcBef>
              <a:spcAft>
                <a:spcPts val="400"/>
              </a:spcAft>
              <a:buAutoNum type="arabicPeriod" startAt="2"/>
              <a:tabLst>
                <a:tab pos="1073150" algn="l"/>
              </a:tabLst>
            </a:pPr>
            <a:r>
              <a:rPr lang="en-GB" sz="2600" kern="1400" dirty="0">
                <a:ln>
                  <a:noFill/>
                </a:ln>
                <a:solidFill>
                  <a:srgbClr val="1D1349"/>
                </a:solidFill>
                <a:effectLst/>
                <a:latin typeface="Arial" panose="020B0604020202020204" pitchFamily="34" charset="0"/>
              </a:rPr>
              <a:t>Any additional excesses are excluded unless Insured and noted on Policy Schedule. </a:t>
            </a:r>
          </a:p>
          <a:p>
            <a:pPr marL="575945" marR="0" indent="0" algn="l">
              <a:lnSpc>
                <a:spcPct val="110000"/>
              </a:lnSpc>
              <a:spcBef>
                <a:spcPts val="0"/>
              </a:spcBef>
              <a:spcAft>
                <a:spcPts val="400"/>
              </a:spcAft>
              <a:tabLst>
                <a:tab pos="-1223467200" algn="l"/>
                <a:tab pos="-1777593600" algn="l"/>
                <a:tab pos="73025" algn="l"/>
                <a:tab pos="1073150" algn="l"/>
              </a:tabLst>
            </a:pPr>
            <a:r>
              <a:rPr lang="en-GB" sz="2600" kern="1400" dirty="0">
                <a:ln>
                  <a:noFill/>
                </a:ln>
                <a:solidFill>
                  <a:srgbClr val="1D1349"/>
                </a:solidFill>
                <a:effectLst/>
                <a:latin typeface="Arial" panose="020B0604020202020204" pitchFamily="34" charset="0"/>
              </a:rPr>
              <a:t>3. 	Windscreen claims reported more than 30 days after date of loss</a:t>
            </a:r>
            <a:r>
              <a:rPr lang="en-GB" sz="1800" kern="1400" dirty="0">
                <a:ln>
                  <a:noFill/>
                </a:ln>
                <a:solidFill>
                  <a:srgbClr val="1D1349"/>
                </a:solidFill>
                <a:effectLst/>
                <a:latin typeface="Arial" panose="020B0604020202020204" pitchFamily="34" charset="0"/>
              </a:rPr>
              <a:t>.</a:t>
            </a:r>
            <a:endParaRPr lang="en-GB" sz="1800" kern="1400" dirty="0">
              <a:ln>
                <a:noFill/>
              </a:ln>
              <a:solidFill>
                <a:srgbClr val="000000"/>
              </a:solidFill>
              <a:effectLst/>
              <a:latin typeface="Myriad Pro Light"/>
            </a:endParaRPr>
          </a:p>
          <a:p>
            <a:pPr marL="0" marR="0" indent="0" algn="l">
              <a:lnSpc>
                <a:spcPct val="119000"/>
              </a:lnSpc>
              <a:spcBef>
                <a:spcPts val="0"/>
              </a:spcBef>
              <a:spcAft>
                <a:spcPts val="600"/>
              </a:spcAft>
            </a:pPr>
            <a:r>
              <a:rPr lang="en-GB" sz="1800" kern="1400" dirty="0">
                <a:ln>
                  <a:noFill/>
                </a:ln>
                <a:solidFill>
                  <a:srgbClr val="000000"/>
                </a:solidFill>
                <a:effectLst/>
                <a:latin typeface="Calibri" panose="020F0502020204030204" pitchFamily="34" charset="0"/>
              </a:rPr>
              <a:t> </a:t>
            </a:r>
          </a:p>
          <a:p>
            <a:pPr marL="1090295" marR="0" indent="-514350" algn="l">
              <a:lnSpc>
                <a:spcPct val="120000"/>
              </a:lnSpc>
              <a:spcBef>
                <a:spcPts val="0"/>
              </a:spcBef>
              <a:spcAft>
                <a:spcPts val="400"/>
              </a:spcAft>
              <a:buAutoNum type="arabicPeriod" startAt="2"/>
              <a:tabLst>
                <a:tab pos="1073150" algn="l"/>
              </a:tabLst>
            </a:pPr>
            <a:endParaRPr lang="en-GB" sz="2600" kern="1400" dirty="0">
              <a:ln>
                <a:noFill/>
              </a:ln>
              <a:solidFill>
                <a:srgbClr val="000000"/>
              </a:solidFill>
              <a:effectLst/>
              <a:latin typeface="Myriad Pro Light"/>
            </a:endParaRPr>
          </a:p>
          <a:p>
            <a:pPr marL="0" marR="0" indent="0" algn="l">
              <a:lnSpc>
                <a:spcPct val="119000"/>
              </a:lnSpc>
              <a:spcBef>
                <a:spcPts val="0"/>
              </a:spcBef>
              <a:spcAft>
                <a:spcPts val="600"/>
              </a:spcAft>
              <a:tabLst>
                <a:tab pos="1073150" algn="l"/>
              </a:tabLst>
            </a:pPr>
            <a:r>
              <a:rPr lang="en-GB" sz="26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D43240E0-4195-49F3-B6F8-FA8E50369001}"/>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5C85C524-3A74-4A46-8D7E-F6EB62AADBFF}"/>
              </a:ext>
            </a:extLst>
          </p:cNvPr>
          <p:cNvPicPr>
            <a:picLocks noChangeAspect="1"/>
          </p:cNvPicPr>
          <p:nvPr/>
        </p:nvPicPr>
        <p:blipFill>
          <a:blip r:embed="rId5"/>
          <a:stretch>
            <a:fillRect/>
          </a:stretch>
        </p:blipFill>
        <p:spPr>
          <a:xfrm>
            <a:off x="1728676" y="4512924"/>
            <a:ext cx="13401675" cy="3105150"/>
          </a:xfrm>
          <a:prstGeom prst="rect">
            <a:avLst/>
          </a:prstGeom>
        </p:spPr>
      </p:pic>
      <p:pic>
        <p:nvPicPr>
          <p:cNvPr id="8" name="Picture 7" descr="A close-up of a logo&#10;&#10;Description automatically generated">
            <a:extLst>
              <a:ext uri="{FF2B5EF4-FFF2-40B4-BE49-F238E27FC236}">
                <a16:creationId xmlns:a16="http://schemas.microsoft.com/office/drawing/2014/main" id="{B93522E3-5B22-AC14-549F-FFFF69C150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614370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4" descr="Icon&#10;&#10;Description automatically generated">
            <a:extLst>
              <a:ext uri="{FF2B5EF4-FFF2-40B4-BE49-F238E27FC236}">
                <a16:creationId xmlns:a16="http://schemas.microsoft.com/office/drawing/2014/main" id="{F0DDE401-1856-439E-8F87-514C75412623}"/>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6. Windscreen Comprehensive Cover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696714" y="3387772"/>
            <a:ext cx="22242655" cy="89255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the repair or replacement of the windscreen damage on your specified Insured Vehicle, NOT the excess reducer section.</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pic>
        <p:nvPicPr>
          <p:cNvPr id="2" name="Picture 3" descr="A picture containing text, sign&#10;&#10;Description automatically generated">
            <a:extLst>
              <a:ext uri="{FF2B5EF4-FFF2-40B4-BE49-F238E27FC236}">
                <a16:creationId xmlns:a16="http://schemas.microsoft.com/office/drawing/2014/main" id="{E1F596A9-5ED6-4F46-8356-106111E391C3}"/>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82037D19-3C30-4065-9A72-133F41ED7115}"/>
              </a:ext>
            </a:extLst>
          </p:cNvPr>
          <p:cNvPicPr>
            <a:picLocks noChangeAspect="1"/>
          </p:cNvPicPr>
          <p:nvPr/>
        </p:nvPicPr>
        <p:blipFill>
          <a:blip r:embed="rId5"/>
          <a:stretch>
            <a:fillRect/>
          </a:stretch>
        </p:blipFill>
        <p:spPr>
          <a:xfrm>
            <a:off x="1693794" y="4426727"/>
            <a:ext cx="13382625" cy="3086100"/>
          </a:xfrm>
          <a:prstGeom prst="rect">
            <a:avLst/>
          </a:prstGeom>
        </p:spPr>
      </p:pic>
      <p:sp>
        <p:nvSpPr>
          <p:cNvPr id="18" name="TextBox 17">
            <a:extLst>
              <a:ext uri="{FF2B5EF4-FFF2-40B4-BE49-F238E27FC236}">
                <a16:creationId xmlns:a16="http://schemas.microsoft.com/office/drawing/2014/main" id="{D4F0EE0B-8B2A-49FF-BE46-BFE25377FA4E}"/>
              </a:ext>
            </a:extLst>
          </p:cNvPr>
          <p:cNvSpPr txBox="1"/>
          <p:nvPr/>
        </p:nvSpPr>
        <p:spPr>
          <a:xfrm>
            <a:off x="1622891" y="7824017"/>
            <a:ext cx="21320623" cy="5898218"/>
          </a:xfrm>
          <a:prstGeom prst="rect">
            <a:avLst/>
          </a:prstGeom>
          <a:noFill/>
        </p:spPr>
        <p:txBody>
          <a:bodyPr wrap="square" numCol="1" spcCol="36000" rtlCol="0">
            <a:spAutoFit/>
          </a:bodyPr>
          <a:lstStyle/>
          <a:p>
            <a:pPr marL="0" marR="0" indent="0" algn="l">
              <a:lnSpc>
                <a:spcPct val="110000"/>
              </a:lnSpc>
              <a:spcBef>
                <a:spcPts val="800"/>
              </a:spcBef>
              <a:spcAft>
                <a:spcPts val="400"/>
              </a:spcAft>
              <a:tabLst>
                <a:tab pos="1073150"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The Underwriter shall not be held liable for: </a:t>
            </a: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1.	Loss or damage to any vehicle lights or mirrors or for any extras, i.e. Window safety shield clear, tint or signage.</a:t>
            </a: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2.	Loss or damage to any auto glass if such glass is damaged whilst any extras as stated in point 1 above are being fitted.</a:t>
            </a:r>
          </a:p>
          <a:p>
            <a:pPr marL="1090295" marR="0" indent="-514350" algn="l">
              <a:lnSpc>
                <a:spcPct val="110000"/>
              </a:lnSpc>
              <a:spcBef>
                <a:spcPts val="0"/>
              </a:spcBef>
              <a:spcAft>
                <a:spcPts val="400"/>
              </a:spcAft>
              <a:buAutoNum type="arabicPeriod" startAt="4"/>
              <a:tabLst>
                <a:tab pos="1073150" algn="l"/>
              </a:tabLst>
            </a:pPr>
            <a:r>
              <a:rPr lang="en-GB" sz="2600" kern="1400" dirty="0">
                <a:ln>
                  <a:noFill/>
                </a:ln>
                <a:solidFill>
                  <a:srgbClr val="1D1349"/>
                </a:solidFill>
                <a:effectLst/>
                <a:latin typeface="Arial" panose="020B0604020202020204" pitchFamily="34" charset="0"/>
              </a:rPr>
              <a:t>Side glass cover for busses are excluded.</a:t>
            </a:r>
          </a:p>
          <a:p>
            <a:pPr marL="1090295" marR="0" indent="-514350" algn="l">
              <a:lnSpc>
                <a:spcPct val="110000"/>
              </a:lnSpc>
              <a:spcBef>
                <a:spcPts val="0"/>
              </a:spcBef>
              <a:spcAft>
                <a:spcPts val="400"/>
              </a:spcAft>
              <a:buAutoNum type="arabicPeriod" startAt="4"/>
              <a:tabLst>
                <a:tab pos="1073150" algn="l"/>
              </a:tabLst>
            </a:pPr>
            <a:endParaRPr lang="en-GB" sz="2600" b="1" kern="1400" dirty="0">
              <a:solidFill>
                <a:srgbClr val="1D1349"/>
              </a:solidFill>
              <a:latin typeface="Arial" panose="020B0604020202020204" pitchFamily="34" charset="0"/>
            </a:endParaRPr>
          </a:p>
          <a:p>
            <a:pPr marR="0" algn="l">
              <a:lnSpc>
                <a:spcPct val="110000"/>
              </a:lnSpc>
              <a:spcBef>
                <a:spcPts val="0"/>
              </a:spcBef>
              <a:spcAft>
                <a:spcPts val="400"/>
              </a:spcAft>
              <a:tabLst>
                <a:tab pos="1073150" algn="l"/>
              </a:tabLst>
            </a:pPr>
            <a:r>
              <a:rPr lang="en-GB" sz="2600" b="1" kern="1400" dirty="0">
                <a:ln>
                  <a:noFill/>
                </a:ln>
                <a:solidFill>
                  <a:srgbClr val="00B9B5"/>
                </a:solidFill>
                <a:effectLst/>
                <a:latin typeface="Arial" panose="020B0604020202020204" pitchFamily="34" charset="0"/>
              </a:rPr>
              <a:t>Specific Conditions</a:t>
            </a:r>
            <a:endParaRPr lang="en-GB" sz="2600" kern="1400" dirty="0">
              <a:ln>
                <a:noFill/>
              </a:ln>
              <a:solidFill>
                <a:srgbClr val="000000"/>
              </a:solidFill>
              <a:effectLst/>
              <a:latin typeface="Myriad Pro Light"/>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1.	Windscreen claims must be reported within 30 days of loss</a:t>
            </a:r>
            <a:r>
              <a:rPr lang="en-GB" sz="2600" kern="1400">
                <a:ln>
                  <a:noFill/>
                </a:ln>
                <a:solidFill>
                  <a:srgbClr val="1D1349"/>
                </a:solidFill>
                <a:effectLst/>
                <a:latin typeface="Arial" panose="020B0604020202020204" pitchFamily="34" charset="0"/>
              </a:rPr>
              <a:t>/damage.</a:t>
            </a:r>
            <a:endParaRPr lang="en-GB" sz="2600" kern="1400" dirty="0">
              <a:ln>
                <a:noFill/>
              </a:ln>
              <a:solidFill>
                <a:srgbClr val="1D1349"/>
              </a:solidFill>
              <a:effectLst/>
              <a:latin typeface="Arial" panose="020B0604020202020204" pitchFamily="34" charset="0"/>
            </a:endParaRPr>
          </a:p>
          <a:p>
            <a:pPr marL="575945" marR="0" indent="0" algn="l">
              <a:lnSpc>
                <a:spcPct val="110000"/>
              </a:lnSpc>
              <a:spcBef>
                <a:spcPts val="0"/>
              </a:spcBef>
              <a:spcAft>
                <a:spcPts val="400"/>
              </a:spcAft>
              <a:tabLst>
                <a:tab pos="1073150" algn="l"/>
              </a:tabLst>
            </a:pPr>
            <a:r>
              <a:rPr lang="en-GB" sz="2600" kern="1400" dirty="0">
                <a:ln>
                  <a:noFill/>
                </a:ln>
                <a:solidFill>
                  <a:srgbClr val="1D1349"/>
                </a:solidFill>
                <a:effectLst/>
                <a:latin typeface="Arial" panose="020B0604020202020204" pitchFamily="34" charset="0"/>
              </a:rPr>
              <a:t>2.	In terms of the Insured vehicles, this section is limited to R 15 000 any one loss.</a:t>
            </a:r>
          </a:p>
          <a:p>
            <a:pPr marL="0" marR="0" indent="0" algn="l">
              <a:lnSpc>
                <a:spcPct val="119000"/>
              </a:lnSpc>
              <a:spcBef>
                <a:spcPts val="0"/>
              </a:spcBef>
              <a:spcAft>
                <a:spcPts val="600"/>
              </a:spcAft>
            </a:pPr>
            <a:r>
              <a:rPr lang="en-GB" sz="1800" kern="1400" dirty="0">
                <a:ln>
                  <a:noFill/>
                </a:ln>
                <a:solidFill>
                  <a:srgbClr val="000000"/>
                </a:solidFill>
                <a:effectLst/>
                <a:latin typeface="Calibri" panose="020F0502020204030204" pitchFamily="34" charset="0"/>
              </a:rPr>
              <a:t> </a:t>
            </a:r>
          </a:p>
          <a:p>
            <a:pPr marL="1090295" marR="0" indent="-514350" algn="l">
              <a:lnSpc>
                <a:spcPct val="120000"/>
              </a:lnSpc>
              <a:spcBef>
                <a:spcPts val="0"/>
              </a:spcBef>
              <a:spcAft>
                <a:spcPts val="400"/>
              </a:spcAft>
              <a:buAutoNum type="arabicPeriod" startAt="2"/>
              <a:tabLst>
                <a:tab pos="1073150" algn="l"/>
              </a:tabLst>
            </a:pPr>
            <a:endParaRPr lang="en-GB" sz="2600" kern="1400" dirty="0">
              <a:ln>
                <a:noFill/>
              </a:ln>
              <a:solidFill>
                <a:srgbClr val="000000"/>
              </a:solidFill>
              <a:effectLst/>
              <a:latin typeface="Myriad Pro Light"/>
            </a:endParaRPr>
          </a:p>
          <a:p>
            <a:pPr marL="0" marR="0" indent="0" algn="l">
              <a:lnSpc>
                <a:spcPct val="119000"/>
              </a:lnSpc>
              <a:spcBef>
                <a:spcPts val="0"/>
              </a:spcBef>
              <a:spcAft>
                <a:spcPts val="600"/>
              </a:spcAft>
              <a:tabLst>
                <a:tab pos="1073150" algn="l"/>
              </a:tabLst>
            </a:pPr>
            <a:r>
              <a:rPr lang="en-GB" sz="2600" kern="1400" dirty="0">
                <a:ln>
                  <a:noFill/>
                </a:ln>
                <a:solidFill>
                  <a:srgbClr val="000000"/>
                </a:solidFill>
                <a:effectLst/>
                <a:latin typeface="Calibri" panose="020F0502020204030204" pitchFamily="34" charset="0"/>
              </a:rPr>
              <a:t> </a:t>
            </a:r>
          </a:p>
        </p:txBody>
      </p:sp>
      <p:pic>
        <p:nvPicPr>
          <p:cNvPr id="6" name="Picture 5" descr="A close-up of a logo&#10;&#10;Description automatically generated">
            <a:extLst>
              <a:ext uri="{FF2B5EF4-FFF2-40B4-BE49-F238E27FC236}">
                <a16:creationId xmlns:a16="http://schemas.microsoft.com/office/drawing/2014/main" id="{759D0B6E-C64B-777C-E7F5-01246CB769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2606960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F283FB0F-02D9-4733-9CF1-E673C22C8B72}"/>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7. ERC Commercial Roadside Assist</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pic>
        <p:nvPicPr>
          <p:cNvPr id="2" name="Picture 3" descr="A picture containing text, sign&#10;&#10;Description automatically generated">
            <a:extLst>
              <a:ext uri="{FF2B5EF4-FFF2-40B4-BE49-F238E27FC236}">
                <a16:creationId xmlns:a16="http://schemas.microsoft.com/office/drawing/2014/main" id="{64194A56-7D63-4CBD-8E43-D9B30283A037}"/>
              </a:ext>
            </a:extLst>
          </p:cNvPr>
          <p:cNvPicPr>
            <a:picLocks noChangeAspect="1"/>
          </p:cNvPicPr>
          <p:nvPr/>
        </p:nvPicPr>
        <p:blipFill>
          <a:blip r:embed="rId4"/>
          <a:stretch>
            <a:fillRect/>
          </a:stretch>
        </p:blipFill>
        <p:spPr>
          <a:xfrm>
            <a:off x="905648" y="651732"/>
            <a:ext cx="6117771" cy="1415591"/>
          </a:xfrm>
          <a:prstGeom prst="rect">
            <a:avLst/>
          </a:prstGeom>
        </p:spPr>
      </p:pic>
      <p:sp>
        <p:nvSpPr>
          <p:cNvPr id="12" name="TextBox 11">
            <a:extLst>
              <a:ext uri="{FF2B5EF4-FFF2-40B4-BE49-F238E27FC236}">
                <a16:creationId xmlns:a16="http://schemas.microsoft.com/office/drawing/2014/main" id="{954F1AE2-8AEC-4C60-958B-F075D0FA6B6C}"/>
              </a:ext>
            </a:extLst>
          </p:cNvPr>
          <p:cNvSpPr txBox="1"/>
          <p:nvPr/>
        </p:nvSpPr>
        <p:spPr>
          <a:xfrm>
            <a:off x="736470" y="3387772"/>
            <a:ext cx="22242655" cy="2246769"/>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Commercial 24/7 Assist – Roadside Assistance and Accident Management for Commercial Vehicles - (Heavy, Medium &amp; Light Commercial vehicles, LDV’s, PMVs insured on any commercial lines policy)</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Assist Contact Centre provides complete peace of mind in the event of a roadside incident. To ensure you benefit from the service provided by this product call the Assist line in the event of all Roadside emergencies and/or accidents and a consultant will assist and direct you.</a:t>
            </a:r>
          </a:p>
        </p:txBody>
      </p:sp>
      <p:pic>
        <p:nvPicPr>
          <p:cNvPr id="7" name="Picture 6">
            <a:extLst>
              <a:ext uri="{FF2B5EF4-FFF2-40B4-BE49-F238E27FC236}">
                <a16:creationId xmlns:a16="http://schemas.microsoft.com/office/drawing/2014/main" id="{D1D39F76-E6EC-4678-9F0A-666D82FB67DC}"/>
              </a:ext>
            </a:extLst>
          </p:cNvPr>
          <p:cNvPicPr>
            <a:picLocks noChangeAspect="1"/>
          </p:cNvPicPr>
          <p:nvPr/>
        </p:nvPicPr>
        <p:blipFill rotWithShape="1">
          <a:blip r:embed="rId5"/>
          <a:srcRect b="68505"/>
          <a:stretch/>
        </p:blipFill>
        <p:spPr>
          <a:xfrm>
            <a:off x="1685925" y="8177018"/>
            <a:ext cx="13430250" cy="1463937"/>
          </a:xfrm>
          <a:prstGeom prst="rect">
            <a:avLst/>
          </a:prstGeom>
        </p:spPr>
      </p:pic>
      <p:pic>
        <p:nvPicPr>
          <p:cNvPr id="17" name="Picture 16">
            <a:extLst>
              <a:ext uri="{FF2B5EF4-FFF2-40B4-BE49-F238E27FC236}">
                <a16:creationId xmlns:a16="http://schemas.microsoft.com/office/drawing/2014/main" id="{B9B62642-F7D2-4FAB-9674-0C556F788449}"/>
              </a:ext>
            </a:extLst>
          </p:cNvPr>
          <p:cNvPicPr>
            <a:picLocks noChangeAspect="1"/>
          </p:cNvPicPr>
          <p:nvPr/>
        </p:nvPicPr>
        <p:blipFill rotWithShape="1">
          <a:blip r:embed="rId5"/>
          <a:srcRect t="38345" b="30161"/>
          <a:stretch/>
        </p:blipFill>
        <p:spPr>
          <a:xfrm>
            <a:off x="1685925" y="9873207"/>
            <a:ext cx="13430250" cy="1463937"/>
          </a:xfrm>
          <a:prstGeom prst="rect">
            <a:avLst/>
          </a:prstGeom>
        </p:spPr>
      </p:pic>
      <p:pic>
        <p:nvPicPr>
          <p:cNvPr id="18" name="Picture 17">
            <a:extLst>
              <a:ext uri="{FF2B5EF4-FFF2-40B4-BE49-F238E27FC236}">
                <a16:creationId xmlns:a16="http://schemas.microsoft.com/office/drawing/2014/main" id="{9F9F9F77-2329-42FC-92B4-16F98391679D}"/>
              </a:ext>
            </a:extLst>
          </p:cNvPr>
          <p:cNvPicPr>
            <a:picLocks noChangeAspect="1"/>
          </p:cNvPicPr>
          <p:nvPr/>
        </p:nvPicPr>
        <p:blipFill rotWithShape="1">
          <a:blip r:embed="rId5"/>
          <a:srcRect t="79527" b="-1024"/>
          <a:stretch/>
        </p:blipFill>
        <p:spPr>
          <a:xfrm>
            <a:off x="3415482" y="6589704"/>
            <a:ext cx="11760327" cy="875002"/>
          </a:xfrm>
          <a:prstGeom prst="rect">
            <a:avLst/>
          </a:prstGeom>
        </p:spPr>
      </p:pic>
      <p:pic>
        <p:nvPicPr>
          <p:cNvPr id="9" name="Picture 8">
            <a:extLst>
              <a:ext uri="{FF2B5EF4-FFF2-40B4-BE49-F238E27FC236}">
                <a16:creationId xmlns:a16="http://schemas.microsoft.com/office/drawing/2014/main" id="{11DBC56A-5D43-43C7-8BDA-5828031370CF}"/>
              </a:ext>
            </a:extLst>
          </p:cNvPr>
          <p:cNvPicPr>
            <a:picLocks noChangeAspect="1"/>
          </p:cNvPicPr>
          <p:nvPr/>
        </p:nvPicPr>
        <p:blipFill>
          <a:blip r:embed="rId6"/>
          <a:stretch>
            <a:fillRect/>
          </a:stretch>
        </p:blipFill>
        <p:spPr>
          <a:xfrm>
            <a:off x="1643832" y="6183718"/>
            <a:ext cx="1771650" cy="1533525"/>
          </a:xfrm>
          <a:prstGeom prst="rect">
            <a:avLst/>
          </a:prstGeom>
        </p:spPr>
      </p:pic>
      <p:sp>
        <p:nvSpPr>
          <p:cNvPr id="21" name="TextBox 20">
            <a:extLst>
              <a:ext uri="{FF2B5EF4-FFF2-40B4-BE49-F238E27FC236}">
                <a16:creationId xmlns:a16="http://schemas.microsoft.com/office/drawing/2014/main" id="{F202F553-8273-441A-B392-1653DC295156}"/>
              </a:ext>
            </a:extLst>
          </p:cNvPr>
          <p:cNvSpPr txBox="1"/>
          <p:nvPr/>
        </p:nvSpPr>
        <p:spPr>
          <a:xfrm>
            <a:off x="1733549" y="11793852"/>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22" name="TextBox 21">
            <a:extLst>
              <a:ext uri="{FF2B5EF4-FFF2-40B4-BE49-F238E27FC236}">
                <a16:creationId xmlns:a16="http://schemas.microsoft.com/office/drawing/2014/main" id="{08DB94F3-0C1A-4098-A923-2D50D05B9708}"/>
              </a:ext>
            </a:extLst>
          </p:cNvPr>
          <p:cNvSpPr txBox="1"/>
          <p:nvPr/>
        </p:nvSpPr>
        <p:spPr>
          <a:xfrm>
            <a:off x="2105043" y="12379681"/>
            <a:ext cx="21805413" cy="492443"/>
          </a:xfrm>
          <a:prstGeom prst="rect">
            <a:avLst/>
          </a:prstGeom>
          <a:noFill/>
        </p:spPr>
        <p:txBody>
          <a:bodyPr wrap="square" numCol="1" spcCol="36000" rtlCol="0">
            <a:spAutoFit/>
          </a:bodyPr>
          <a:lstStyle/>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No Transporter or Heavy Haulage clients can be accommodated under this product.</a:t>
            </a:r>
          </a:p>
        </p:txBody>
      </p:sp>
      <p:pic>
        <p:nvPicPr>
          <p:cNvPr id="23" name="Picture 22" descr="Logo, icon&#10;&#10;Description automatically generated">
            <a:extLst>
              <a:ext uri="{FF2B5EF4-FFF2-40B4-BE49-F238E27FC236}">
                <a16:creationId xmlns:a16="http://schemas.microsoft.com/office/drawing/2014/main" id="{A2790B0F-206F-4E4C-AD7F-9AB072622B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83529" y="12469906"/>
            <a:ext cx="321514" cy="311995"/>
          </a:xfrm>
          <a:prstGeom prst="rect">
            <a:avLst/>
          </a:prstGeom>
        </p:spPr>
      </p:pic>
      <p:pic>
        <p:nvPicPr>
          <p:cNvPr id="5" name="Picture 4" descr="A close-up of a logo&#10;&#10;Description automatically generated">
            <a:extLst>
              <a:ext uri="{FF2B5EF4-FFF2-40B4-BE49-F238E27FC236}">
                <a16:creationId xmlns:a16="http://schemas.microsoft.com/office/drawing/2014/main" id="{FC5FA7A6-1E55-CC8D-C09E-F99ABC7A9FE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224211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AB88BF9F-8B95-47C2-99C7-4668C5425A62}"/>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7. ERC Commercial Roadside Assist</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pic>
        <p:nvPicPr>
          <p:cNvPr id="2" name="Picture 3" descr="A picture containing text, sign&#10;&#10;Description automatically generated">
            <a:extLst>
              <a:ext uri="{FF2B5EF4-FFF2-40B4-BE49-F238E27FC236}">
                <a16:creationId xmlns:a16="http://schemas.microsoft.com/office/drawing/2014/main" id="{623B7B28-4EAA-4F88-8D37-F7526D414142}"/>
              </a:ext>
            </a:extLst>
          </p:cNvPr>
          <p:cNvPicPr>
            <a:picLocks noChangeAspect="1"/>
          </p:cNvPicPr>
          <p:nvPr/>
        </p:nvPicPr>
        <p:blipFill>
          <a:blip r:embed="rId4"/>
          <a:stretch>
            <a:fillRect/>
          </a:stretch>
        </p:blipFill>
        <p:spPr>
          <a:xfrm>
            <a:off x="905648" y="651732"/>
            <a:ext cx="6117771" cy="1415591"/>
          </a:xfrm>
          <a:prstGeom prst="rect">
            <a:avLst/>
          </a:prstGeom>
        </p:spPr>
      </p:pic>
      <p:sp>
        <p:nvSpPr>
          <p:cNvPr id="13" name="TextBox 12">
            <a:extLst>
              <a:ext uri="{FF2B5EF4-FFF2-40B4-BE49-F238E27FC236}">
                <a16:creationId xmlns:a16="http://schemas.microsoft.com/office/drawing/2014/main" id="{20D42F8A-D7FD-457E-BD27-E08E0A71287C}"/>
              </a:ext>
            </a:extLst>
          </p:cNvPr>
          <p:cNvSpPr txBox="1"/>
          <p:nvPr/>
        </p:nvSpPr>
        <p:spPr>
          <a:xfrm>
            <a:off x="1678383" y="3387772"/>
            <a:ext cx="21790950" cy="11265392"/>
          </a:xfrm>
          <a:prstGeom prst="rect">
            <a:avLst/>
          </a:prstGeom>
          <a:noFill/>
        </p:spPr>
        <p:txBody>
          <a:bodyPr wrap="square" numCol="1" spcCol="36000" rtlCol="0">
            <a:spAutoFit/>
          </a:bodyPr>
          <a:lstStyle/>
          <a:p>
            <a:pPr marL="0" marR="0" indent="0" algn="l">
              <a:spcBef>
                <a:spcPts val="800"/>
              </a:spcBef>
              <a:spcAft>
                <a:spcPts val="600"/>
              </a:spcAft>
              <a:tabLst>
                <a:tab pos="1073150" algn="l"/>
                <a:tab pos="1789113" algn="l"/>
              </a:tabLst>
            </a:pPr>
            <a:r>
              <a:rPr lang="en-GB" sz="2600" b="1" kern="1400" dirty="0">
                <a:solidFill>
                  <a:srgbClr val="00B9B5"/>
                </a:solidFill>
                <a:latin typeface="Arial" panose="020B0604020202020204" pitchFamily="34" charset="0"/>
              </a:rPr>
              <a:t>Cover provided under this policy:</a:t>
            </a:r>
            <a:endParaRPr lang="en-GB" sz="2600" kern="1400" dirty="0">
              <a:ln>
                <a:noFill/>
              </a:ln>
              <a:solidFill>
                <a:srgbClr val="00B9B5"/>
              </a:solidFill>
              <a:effectLst/>
              <a:latin typeface="Myriad Pro"/>
            </a:endParaRPr>
          </a:p>
          <a:p>
            <a:pPr marL="575945" marR="0" indent="0" algn="l">
              <a:spcBef>
                <a:spcPts val="0"/>
              </a:spcBef>
              <a:spcAft>
                <a:spcPts val="600"/>
              </a:spcAft>
              <a:tabLst>
                <a:tab pos="1073150" algn="l"/>
                <a:tab pos="1789113" algn="l"/>
              </a:tabLst>
            </a:pPr>
            <a:r>
              <a:rPr lang="en-GB" sz="2600" b="1" kern="1400" dirty="0">
                <a:ln>
                  <a:noFill/>
                </a:ln>
                <a:solidFill>
                  <a:srgbClr val="1E144A"/>
                </a:solidFill>
                <a:effectLst/>
                <a:latin typeface="Arial" panose="020B0604020202020204" pitchFamily="34" charset="0"/>
              </a:rPr>
              <a:t>Accident Management &amp; Towing </a:t>
            </a:r>
            <a:r>
              <a:rPr lang="en-GB" sz="2600" kern="1400" dirty="0">
                <a:ln>
                  <a:noFill/>
                </a:ln>
                <a:solidFill>
                  <a:srgbClr val="1E144A"/>
                </a:solidFill>
                <a:effectLst/>
                <a:latin typeface="Arial" panose="020B0604020202020204" pitchFamily="34" charset="0"/>
              </a:rPr>
              <a:t>(Covered to the nearest repairer– Maximum cover of R 5000 (Option 1) or R 10 000 (Option 2) per incident) Provides the following cover and services in the event of an accident:</a:t>
            </a:r>
          </a:p>
          <a:p>
            <a:pPr marL="1033145" marR="0" indent="-457200" algn="l">
              <a:spcBef>
                <a:spcPts val="0"/>
              </a:spcBef>
              <a:spcAft>
                <a:spcPts val="600"/>
              </a:spcAft>
              <a:buFont typeface="Arial" panose="020B0604020202020204" pitchFamily="34" charset="0"/>
              <a:buChar char="•"/>
              <a:tabLst>
                <a:tab pos="1073150" algn="l"/>
                <a:tab pos="1789113" algn="l"/>
              </a:tabLst>
            </a:pPr>
            <a:r>
              <a:rPr lang="en-GB" sz="2600" kern="1400" dirty="0">
                <a:solidFill>
                  <a:srgbClr val="1E144A"/>
                </a:solidFill>
                <a:latin typeface="Arial" panose="020B0604020202020204" pitchFamily="34" charset="0"/>
              </a:rPr>
              <a:t>Rapid deployment of approved service providers to an accident scene and the monitoring and coordination of all activities on the scene.</a:t>
            </a:r>
          </a:p>
          <a:p>
            <a:pPr marL="1033145" marR="0" indent="-457200" algn="l">
              <a:spcBef>
                <a:spcPts val="0"/>
              </a:spcBef>
              <a:spcAft>
                <a:spcPts val="600"/>
              </a:spcAft>
              <a:buFont typeface="Arial" panose="020B0604020202020204" pitchFamily="34" charset="0"/>
              <a:buChar char="•"/>
              <a:tabLst>
                <a:tab pos="1073150" algn="l"/>
                <a:tab pos="1789113" algn="l"/>
              </a:tabLst>
            </a:pPr>
            <a:r>
              <a:rPr lang="en-GB" sz="2600" kern="1400" dirty="0">
                <a:solidFill>
                  <a:srgbClr val="1E144A"/>
                </a:solidFill>
                <a:latin typeface="Arial" panose="020B0604020202020204" pitchFamily="34" charset="0"/>
              </a:rPr>
              <a:t>On-scene accident investigation and reconstruction reports if required supported by all documents and activities recorded which we then provide in the form of a comprehensive case file.</a:t>
            </a:r>
          </a:p>
          <a:p>
            <a:pPr marL="1033145" marR="0" indent="-457200" algn="l">
              <a:spcBef>
                <a:spcPts val="0"/>
              </a:spcBef>
              <a:spcAft>
                <a:spcPts val="600"/>
              </a:spcAft>
              <a:buFont typeface="Arial" panose="020B0604020202020204" pitchFamily="34" charset="0"/>
              <a:buChar char="•"/>
              <a:tabLst>
                <a:tab pos="1073150" algn="l"/>
                <a:tab pos="1789113" algn="l"/>
              </a:tabLst>
            </a:pPr>
            <a:r>
              <a:rPr lang="en-GB" sz="2600" kern="1400" dirty="0">
                <a:solidFill>
                  <a:srgbClr val="1E144A"/>
                </a:solidFill>
                <a:latin typeface="Arial" panose="020B0604020202020204" pitchFamily="34" charset="0"/>
              </a:rPr>
              <a:t>Tow in service and costs covered to the nearest approved repairer, storage facility or repair centre in the event of accidental damage where the vehicle is not drivable and Incidents other than an accident or mechanical/electrical breakdown, rendering the vehicle un-drivable or un-roadworthy.</a:t>
            </a:r>
          </a:p>
          <a:p>
            <a:pPr marL="575945" marR="0" algn="l">
              <a:spcBef>
                <a:spcPts val="600"/>
              </a:spcBef>
              <a:spcAft>
                <a:spcPts val="600"/>
              </a:spcAft>
              <a:tabLst>
                <a:tab pos="1073150" algn="l"/>
                <a:tab pos="1789113" algn="l"/>
              </a:tabLst>
            </a:pPr>
            <a:r>
              <a:rPr lang="en-GB" sz="2600" b="1" kern="1400" dirty="0">
                <a:solidFill>
                  <a:srgbClr val="1E144A"/>
                </a:solidFill>
                <a:latin typeface="Arial" panose="020B0604020202020204" pitchFamily="34" charset="0"/>
              </a:rPr>
              <a:t>Mechanical &amp; Electrical Breakdown Towing</a:t>
            </a:r>
          </a:p>
          <a:p>
            <a:pPr marL="575945" marR="0" indent="0" algn="l">
              <a:spcBef>
                <a:spcPts val="0"/>
              </a:spcBef>
              <a:spcAft>
                <a:spcPts val="600"/>
              </a:spcAft>
              <a:tabLst>
                <a:tab pos="1073150" algn="l"/>
                <a:tab pos="1789113" algn="l"/>
              </a:tabLst>
            </a:pPr>
            <a:r>
              <a:rPr lang="en-GB" sz="2600" kern="1400" dirty="0">
                <a:ln>
                  <a:noFill/>
                </a:ln>
                <a:solidFill>
                  <a:srgbClr val="1E144A"/>
                </a:solidFill>
                <a:effectLst/>
                <a:latin typeface="Arial" panose="020B0604020202020204" pitchFamily="34" charset="0"/>
              </a:rPr>
              <a:t>Should the insured vehicle and/or trailer(s) become disabled as a result of mechanical or electrical breakdown and a technician that was dispatched cannot repair same, the vehicle and/or trailer(s) will be towed to the nearest service/repair facility not exceeding a radius of </a:t>
            </a:r>
          </a:p>
          <a:p>
            <a:pPr marL="575945" marR="0" indent="0" algn="l">
              <a:spcBef>
                <a:spcPts val="0"/>
              </a:spcBef>
              <a:spcAft>
                <a:spcPts val="600"/>
              </a:spcAft>
              <a:tabLst>
                <a:tab pos="1073150" algn="l"/>
                <a:tab pos="1789113" algn="l"/>
              </a:tabLst>
            </a:pPr>
            <a:r>
              <a:rPr lang="en-GB" sz="2600" kern="1400" dirty="0">
                <a:ln>
                  <a:noFill/>
                </a:ln>
                <a:solidFill>
                  <a:srgbClr val="1E144A"/>
                </a:solidFill>
                <a:effectLst/>
                <a:latin typeface="Arial" panose="020B0604020202020204" pitchFamily="34" charset="0"/>
              </a:rPr>
              <a:t>200 kilometres from the scene of the incident limited to the Republic of South Africa.</a:t>
            </a:r>
          </a:p>
          <a:p>
            <a:pPr marL="575945" marR="0" indent="0" algn="l">
              <a:spcBef>
                <a:spcPts val="0"/>
              </a:spcBef>
              <a:spcAft>
                <a:spcPts val="600"/>
              </a:spcAft>
              <a:tabLst>
                <a:tab pos="1073150" algn="l"/>
                <a:tab pos="1789113" algn="l"/>
              </a:tabLst>
            </a:pPr>
            <a:r>
              <a:rPr lang="en-GB" sz="2600" i="1" kern="1400" dirty="0">
                <a:ln>
                  <a:noFill/>
                </a:ln>
                <a:solidFill>
                  <a:srgbClr val="1E144A"/>
                </a:solidFill>
                <a:effectLst/>
                <a:latin typeface="Arial" panose="020B0604020202020204" pitchFamily="34" charset="0"/>
              </a:rPr>
              <a:t>Note: Only Mechanical and Electrical Components on the Rolling Chassis and/or Drive Line are covered.</a:t>
            </a:r>
          </a:p>
          <a:p>
            <a:pPr marL="575945" marR="0" indent="0" algn="l">
              <a:lnSpc>
                <a:spcPct val="120000"/>
              </a:lnSpc>
              <a:spcBef>
                <a:spcPts val="600"/>
              </a:spcBef>
              <a:spcAft>
                <a:spcPts val="600"/>
              </a:spcAft>
              <a:tabLst>
                <a:tab pos="1073150" algn="l"/>
                <a:tab pos="1789113" algn="l"/>
              </a:tabLst>
            </a:pPr>
            <a:r>
              <a:rPr lang="en-GB" sz="2600" b="1" kern="1400" dirty="0">
                <a:ln>
                  <a:noFill/>
                </a:ln>
                <a:solidFill>
                  <a:srgbClr val="1E144A"/>
                </a:solidFill>
                <a:effectLst/>
                <a:latin typeface="Arial" panose="020B0604020202020204" pitchFamily="34" charset="0"/>
              </a:rPr>
              <a:t>Flat Tyre Assistance </a:t>
            </a:r>
            <a:r>
              <a:rPr lang="en-GB" sz="2600" kern="1400" dirty="0">
                <a:ln>
                  <a:noFill/>
                </a:ln>
                <a:solidFill>
                  <a:srgbClr val="1E144A"/>
                </a:solidFill>
                <a:effectLst/>
                <a:latin typeface="Arial" panose="020B0604020202020204" pitchFamily="34" charset="0"/>
              </a:rPr>
              <a:t>(Callout fee up to R 1000 per incident)</a:t>
            </a:r>
          </a:p>
          <a:p>
            <a:pPr marL="575945" marR="0" indent="0" algn="l">
              <a:lnSpc>
                <a:spcPct val="120000"/>
              </a:lnSpc>
              <a:spcBef>
                <a:spcPts val="0"/>
              </a:spcBef>
              <a:spcAft>
                <a:spcPts val="600"/>
              </a:spcAft>
              <a:tabLst>
                <a:tab pos="1073150" algn="l"/>
                <a:tab pos="1789113" algn="l"/>
              </a:tabLst>
            </a:pPr>
            <a:r>
              <a:rPr lang="en-GB" sz="2600" kern="1400" dirty="0">
                <a:ln>
                  <a:noFill/>
                </a:ln>
                <a:solidFill>
                  <a:srgbClr val="1E144A"/>
                </a:solidFill>
                <a:effectLst/>
                <a:latin typeface="Arial" panose="020B0604020202020204" pitchFamily="34" charset="0"/>
              </a:rPr>
              <a:t>Assistance will be provided in the event of a flat tyre with a spare tyre to replace it with. The callout fee will be covered up to R1000 per incident and does not include the following:</a:t>
            </a:r>
          </a:p>
          <a:p>
            <a:pPr marL="1033145" marR="0" indent="-457200" algn="l">
              <a:lnSpc>
                <a:spcPct val="120000"/>
              </a:lnSpc>
              <a:spcBef>
                <a:spcPts val="0"/>
              </a:spcBef>
              <a:spcAft>
                <a:spcPts val="6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The cost or delivery of a replacement tyre </a:t>
            </a:r>
          </a:p>
          <a:p>
            <a:pPr marL="1033145" marR="0" indent="-457200" algn="l">
              <a:lnSpc>
                <a:spcPct val="120000"/>
              </a:lnSpc>
              <a:spcBef>
                <a:spcPts val="0"/>
              </a:spcBef>
              <a:spcAft>
                <a:spcPts val="6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Cost of the towing if the tyre change was unsuccessful (towing can be arranged, but the client will be liable for any additional costs)</a:t>
            </a:r>
          </a:p>
          <a:p>
            <a:pPr marL="575945" marR="0" indent="0" algn="l">
              <a:lnSpc>
                <a:spcPct val="120000"/>
              </a:lnSpc>
              <a:spcBef>
                <a:spcPts val="0"/>
              </a:spcBef>
              <a:spcAft>
                <a:spcPts val="600"/>
              </a:spcAft>
              <a:tabLst>
                <a:tab pos="1073150" algn="l"/>
                <a:tab pos="1789113" algn="l"/>
              </a:tabLst>
            </a:pPr>
            <a:r>
              <a:rPr lang="en-GB" sz="2600" i="1" kern="1400" dirty="0">
                <a:ln>
                  <a:noFill/>
                </a:ln>
                <a:solidFill>
                  <a:srgbClr val="1E144A"/>
                </a:solidFill>
                <a:effectLst/>
                <a:latin typeface="Arial" panose="020B0604020202020204" pitchFamily="34" charset="0"/>
              </a:rPr>
              <a:t>*Should the spare tyre not be serviceable, or no lock nut key is provided, the vehicle will be towed to the nearest repairer up to R1000 per incident. Any costs exceeding this amount will be for your own account.</a:t>
            </a:r>
          </a:p>
          <a:p>
            <a:pPr marL="575945" marR="0" indent="0" algn="l">
              <a:lnSpc>
                <a:spcPct val="120000"/>
              </a:lnSpc>
              <a:spcBef>
                <a:spcPts val="0"/>
              </a:spcBef>
              <a:spcAft>
                <a:spcPts val="400"/>
              </a:spcAft>
              <a:tabLst>
                <a:tab pos="1073150" algn="l"/>
                <a:tab pos="1789113" algn="l"/>
              </a:tabLst>
            </a:pPr>
            <a:endParaRPr lang="en-GB" sz="2600" kern="1400" dirty="0">
              <a:ln>
                <a:noFill/>
              </a:ln>
              <a:solidFill>
                <a:srgbClr val="1E144A"/>
              </a:solidFill>
              <a:effectLst/>
              <a:latin typeface="Arial" panose="020B0604020202020204" pitchFamily="34" charset="0"/>
            </a:endParaRPr>
          </a:p>
          <a:p>
            <a:pPr marL="575945" marR="0" indent="0" algn="l">
              <a:lnSpc>
                <a:spcPct val="120000"/>
              </a:lnSpc>
              <a:spcBef>
                <a:spcPts val="0"/>
              </a:spcBef>
              <a:spcAft>
                <a:spcPts val="400"/>
              </a:spcAft>
              <a:tabLst>
                <a:tab pos="1073150" algn="l"/>
                <a:tab pos="1789113" algn="l"/>
              </a:tabLst>
            </a:pPr>
            <a:endParaRPr lang="en-GB" sz="2600" kern="1400" dirty="0">
              <a:ln>
                <a:noFill/>
              </a:ln>
              <a:solidFill>
                <a:srgbClr val="000000"/>
              </a:solidFill>
              <a:effectLst/>
              <a:latin typeface="Calibri" panose="020F0502020204030204" pitchFamily="34" charset="0"/>
            </a:endParaRPr>
          </a:p>
        </p:txBody>
      </p:sp>
      <p:pic>
        <p:nvPicPr>
          <p:cNvPr id="14" name="Picture 13" descr="Logo, icon&#10;&#10;Description automatically generated">
            <a:extLst>
              <a:ext uri="{FF2B5EF4-FFF2-40B4-BE49-F238E27FC236}">
                <a16:creationId xmlns:a16="http://schemas.microsoft.com/office/drawing/2014/main" id="{BC002ECB-F3DA-4E6F-A2AA-975503AFCE2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3945005"/>
            <a:ext cx="321514" cy="311995"/>
          </a:xfrm>
          <a:prstGeom prst="rect">
            <a:avLst/>
          </a:prstGeom>
        </p:spPr>
      </p:pic>
      <p:pic>
        <p:nvPicPr>
          <p:cNvPr id="16" name="Picture 15" descr="Logo, icon&#10;&#10;Description automatically generated">
            <a:extLst>
              <a:ext uri="{FF2B5EF4-FFF2-40B4-BE49-F238E27FC236}">
                <a16:creationId xmlns:a16="http://schemas.microsoft.com/office/drawing/2014/main" id="{BA41014D-2205-46CD-98D6-BC4E7C4C88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9894825"/>
            <a:ext cx="321514" cy="311995"/>
          </a:xfrm>
          <a:prstGeom prst="rect">
            <a:avLst/>
          </a:prstGeom>
        </p:spPr>
      </p:pic>
      <p:pic>
        <p:nvPicPr>
          <p:cNvPr id="17" name="Picture 16" descr="Logo, icon&#10;&#10;Description automatically generated">
            <a:extLst>
              <a:ext uri="{FF2B5EF4-FFF2-40B4-BE49-F238E27FC236}">
                <a16:creationId xmlns:a16="http://schemas.microsoft.com/office/drawing/2014/main" id="{AD9C39BB-DB32-440A-88AD-94354E49B20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7525356"/>
            <a:ext cx="321514" cy="311995"/>
          </a:xfrm>
          <a:prstGeom prst="rect">
            <a:avLst/>
          </a:prstGeom>
        </p:spPr>
      </p:pic>
      <p:pic>
        <p:nvPicPr>
          <p:cNvPr id="5" name="Picture 4" descr="A close-up of a logo&#10;&#10;Description automatically generated">
            <a:extLst>
              <a:ext uri="{FF2B5EF4-FFF2-40B4-BE49-F238E27FC236}">
                <a16:creationId xmlns:a16="http://schemas.microsoft.com/office/drawing/2014/main" id="{2846BBB1-D881-6605-3763-209EFFBAD0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539198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AB88BF9F-8B95-47C2-99C7-4668C5425A62}"/>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7. ERC Commercial Roadside Assist</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pic>
        <p:nvPicPr>
          <p:cNvPr id="2" name="Picture 3" descr="A picture containing text, sign&#10;&#10;Description automatically generated">
            <a:extLst>
              <a:ext uri="{FF2B5EF4-FFF2-40B4-BE49-F238E27FC236}">
                <a16:creationId xmlns:a16="http://schemas.microsoft.com/office/drawing/2014/main" id="{623B7B28-4EAA-4F88-8D37-F7526D414142}"/>
              </a:ext>
            </a:extLst>
          </p:cNvPr>
          <p:cNvPicPr>
            <a:picLocks noChangeAspect="1"/>
          </p:cNvPicPr>
          <p:nvPr/>
        </p:nvPicPr>
        <p:blipFill>
          <a:blip r:embed="rId4"/>
          <a:stretch>
            <a:fillRect/>
          </a:stretch>
        </p:blipFill>
        <p:spPr>
          <a:xfrm>
            <a:off x="905648" y="651732"/>
            <a:ext cx="6117771" cy="1415591"/>
          </a:xfrm>
          <a:prstGeom prst="rect">
            <a:avLst/>
          </a:prstGeom>
        </p:spPr>
      </p:pic>
      <p:sp>
        <p:nvSpPr>
          <p:cNvPr id="13" name="TextBox 12">
            <a:extLst>
              <a:ext uri="{FF2B5EF4-FFF2-40B4-BE49-F238E27FC236}">
                <a16:creationId xmlns:a16="http://schemas.microsoft.com/office/drawing/2014/main" id="{20D42F8A-D7FD-457E-BD27-E08E0A71287C}"/>
              </a:ext>
            </a:extLst>
          </p:cNvPr>
          <p:cNvSpPr txBox="1"/>
          <p:nvPr/>
        </p:nvSpPr>
        <p:spPr>
          <a:xfrm>
            <a:off x="1678383" y="3387772"/>
            <a:ext cx="21790950" cy="9936823"/>
          </a:xfrm>
          <a:prstGeom prst="rect">
            <a:avLst/>
          </a:prstGeom>
          <a:noFill/>
        </p:spPr>
        <p:txBody>
          <a:bodyPr wrap="square" numCol="1" spcCol="36000" rtlCol="0">
            <a:spAutoFit/>
          </a:bodyPr>
          <a:lstStyle/>
          <a:p>
            <a:pPr marL="0" marR="0" indent="0" algn="l">
              <a:spcBef>
                <a:spcPts val="800"/>
              </a:spcBef>
              <a:spcAft>
                <a:spcPts val="600"/>
              </a:spcAft>
              <a:tabLst>
                <a:tab pos="1073150" algn="l"/>
                <a:tab pos="1789113" algn="l"/>
              </a:tabLst>
            </a:pPr>
            <a:r>
              <a:rPr lang="en-GB" sz="2600" b="1" kern="1400" dirty="0">
                <a:solidFill>
                  <a:srgbClr val="00B9B5"/>
                </a:solidFill>
                <a:latin typeface="Arial" panose="020B0604020202020204" pitchFamily="34" charset="0"/>
              </a:rPr>
              <a:t>Cover provided under this policy:</a:t>
            </a:r>
            <a:endParaRPr lang="en-GB" sz="2600" kern="1400" dirty="0">
              <a:ln>
                <a:noFill/>
              </a:ln>
              <a:solidFill>
                <a:srgbClr val="00B9B5"/>
              </a:solidFill>
              <a:effectLst/>
              <a:latin typeface="Myriad Pro"/>
            </a:endParaRPr>
          </a:p>
          <a:p>
            <a:pPr marL="575945" marR="0" indent="0" algn="l">
              <a:spcBef>
                <a:spcPts val="0"/>
              </a:spcBef>
              <a:spcAft>
                <a:spcPts val="600"/>
              </a:spcAft>
              <a:tabLst>
                <a:tab pos="1073150" algn="l"/>
                <a:tab pos="1789113" algn="l"/>
              </a:tabLst>
            </a:pPr>
            <a:r>
              <a:rPr lang="en-GB" sz="2600" b="1" kern="1400" dirty="0">
                <a:ln>
                  <a:noFill/>
                </a:ln>
                <a:solidFill>
                  <a:srgbClr val="1E144A"/>
                </a:solidFill>
                <a:effectLst/>
                <a:latin typeface="Arial" panose="020B0604020202020204" pitchFamily="34" charset="0"/>
              </a:rPr>
              <a:t>Flat Battery Assistance </a:t>
            </a:r>
            <a:r>
              <a:rPr lang="en-GB" sz="2600" kern="1400" dirty="0">
                <a:ln>
                  <a:noFill/>
                </a:ln>
                <a:solidFill>
                  <a:srgbClr val="1E144A"/>
                </a:solidFill>
                <a:effectLst/>
                <a:latin typeface="Arial" panose="020B0604020202020204" pitchFamily="34" charset="0"/>
              </a:rPr>
              <a:t>(Callout Fee covered up to R 1000 per incident)</a:t>
            </a:r>
          </a:p>
          <a:p>
            <a:pPr marL="575945" marR="0" indent="0" algn="l">
              <a:spcBef>
                <a:spcPts val="0"/>
              </a:spcBef>
              <a:spcAft>
                <a:spcPts val="600"/>
              </a:spcAft>
              <a:tabLst>
                <a:tab pos="1073150" algn="l"/>
                <a:tab pos="1789113" algn="l"/>
              </a:tabLst>
            </a:pPr>
            <a:r>
              <a:rPr lang="en-GB" sz="2600" kern="1400" dirty="0">
                <a:ln>
                  <a:noFill/>
                </a:ln>
                <a:solidFill>
                  <a:srgbClr val="1E144A"/>
                </a:solidFill>
                <a:effectLst/>
                <a:latin typeface="Arial" panose="020B0604020202020204" pitchFamily="34" charset="0"/>
              </a:rPr>
              <a:t>If a battery failure occurs, a jump start will be provided to start your vehicle </a:t>
            </a:r>
          </a:p>
          <a:p>
            <a:pPr marL="1033145" marR="0" indent="-457200" algn="l">
              <a:spcBef>
                <a:spcPts val="0"/>
              </a:spcBef>
              <a:spcAft>
                <a:spcPts val="6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Any additional costs for travel, parts and labour will be for your own account.</a:t>
            </a:r>
          </a:p>
          <a:p>
            <a:pPr marL="1033145" marR="0" indent="-457200" algn="l">
              <a:spcBef>
                <a:spcPts val="0"/>
              </a:spcBef>
              <a:spcAft>
                <a:spcPts val="6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Battery not included.</a:t>
            </a:r>
          </a:p>
          <a:p>
            <a:pPr marL="575945" marR="0" indent="0" algn="l">
              <a:lnSpc>
                <a:spcPct val="120000"/>
              </a:lnSpc>
              <a:spcBef>
                <a:spcPts val="600"/>
              </a:spcBef>
              <a:spcAft>
                <a:spcPts val="400"/>
              </a:spcAft>
              <a:tabLst>
                <a:tab pos="1073150" algn="l"/>
                <a:tab pos="1789113" algn="l"/>
              </a:tabLst>
            </a:pPr>
            <a:r>
              <a:rPr lang="en-GB" sz="2600" b="1" kern="1400" dirty="0">
                <a:ln>
                  <a:noFill/>
                </a:ln>
                <a:solidFill>
                  <a:srgbClr val="1E144A"/>
                </a:solidFill>
                <a:effectLst/>
                <a:latin typeface="Arial" panose="020B0604020202020204" pitchFamily="34" charset="0"/>
              </a:rPr>
              <a:t>Locksmith Assistance</a:t>
            </a:r>
            <a:r>
              <a:rPr lang="en-GB" sz="2600" kern="1400" dirty="0">
                <a:ln>
                  <a:noFill/>
                </a:ln>
                <a:solidFill>
                  <a:srgbClr val="1E144A"/>
                </a:solidFill>
                <a:effectLst/>
                <a:latin typeface="Arial" panose="020B0604020202020204" pitchFamily="34" charset="0"/>
              </a:rPr>
              <a:t> (Callout Fee covered up to R 1000 per incident)</a:t>
            </a:r>
          </a:p>
          <a:p>
            <a:pPr marL="575945" marR="0" indent="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If your keys are locked inside the vehicle, assistance will be provided to gain entry into the vehicle.</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The costs for travel and labour in excess of R1000 will be for your own account</a:t>
            </a:r>
          </a:p>
          <a:p>
            <a:pPr marL="575945" marR="0" algn="l">
              <a:lnSpc>
                <a:spcPct val="120000"/>
              </a:lnSpc>
              <a:spcBef>
                <a:spcPts val="0"/>
              </a:spcBef>
              <a:spcAft>
                <a:spcPts val="400"/>
              </a:spcAft>
              <a:tabLst>
                <a:tab pos="1073150" algn="l"/>
                <a:tab pos="1789113" algn="l"/>
              </a:tabLst>
            </a:pPr>
            <a:r>
              <a:rPr lang="en-GB" sz="2600" b="1" kern="1400" dirty="0">
                <a:ln>
                  <a:noFill/>
                </a:ln>
                <a:solidFill>
                  <a:srgbClr val="1E144A"/>
                </a:solidFill>
                <a:effectLst/>
                <a:latin typeface="Arial" panose="020B0604020202020204" pitchFamily="34" charset="0"/>
              </a:rPr>
              <a:t>Recovery/Winching Assistance</a:t>
            </a:r>
            <a:r>
              <a:rPr lang="en-GB" sz="2600" kern="1400" dirty="0">
                <a:ln>
                  <a:noFill/>
                </a:ln>
                <a:solidFill>
                  <a:srgbClr val="1E144A"/>
                </a:solidFill>
                <a:effectLst/>
                <a:latin typeface="Arial" panose="020B0604020202020204" pitchFamily="34" charset="0"/>
              </a:rPr>
              <a:t> (Callout Fee covered up to R 1000 per incident)</a:t>
            </a:r>
          </a:p>
          <a:p>
            <a:pPr marL="575945" marR="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Provide assistance in extracting the vehicle when stuck in a ditch and such locations is within 50 meters of a paved road or</a:t>
            </a:r>
          </a:p>
          <a:p>
            <a:pPr marL="575945" marR="0" algn="l">
              <a:lnSpc>
                <a:spcPct val="120000"/>
              </a:lnSpc>
              <a:spcBef>
                <a:spcPts val="0"/>
              </a:spcBef>
              <a:spcAft>
                <a:spcPts val="400"/>
              </a:spcAft>
              <a:tabLst>
                <a:tab pos="1073150" algn="l"/>
                <a:tab pos="1789113" algn="l"/>
              </a:tabLst>
            </a:pPr>
            <a:r>
              <a:rPr lang="en-GB" sz="2600" kern="1400" dirty="0">
                <a:ln>
                  <a:noFill/>
                </a:ln>
                <a:solidFill>
                  <a:srgbClr val="1E144A"/>
                </a:solidFill>
                <a:effectLst/>
                <a:latin typeface="Arial" panose="020B0604020202020204" pitchFamily="34" charset="0"/>
              </a:rPr>
              <a:t>highway.</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Covered up to a maximum of 1 hour per vehicle per incident.</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This benefit does not cover extraction when driving a vehicle off-road or unpaved highway.</a:t>
            </a:r>
          </a:p>
          <a:p>
            <a:pPr marL="575945" marR="0" indent="0" algn="l">
              <a:lnSpc>
                <a:spcPct val="120000"/>
              </a:lnSpc>
              <a:spcBef>
                <a:spcPts val="600"/>
              </a:spcBef>
              <a:spcAft>
                <a:spcPts val="400"/>
              </a:spcAft>
              <a:tabLst>
                <a:tab pos="1073150" algn="l"/>
                <a:tab pos="1789113" algn="l"/>
              </a:tabLst>
            </a:pPr>
            <a:r>
              <a:rPr lang="en-GB" sz="2600" b="1" kern="1400" dirty="0">
                <a:ln>
                  <a:noFill/>
                </a:ln>
                <a:solidFill>
                  <a:srgbClr val="1E144A"/>
                </a:solidFill>
                <a:effectLst/>
                <a:latin typeface="Arial" panose="020B0604020202020204" pitchFamily="34" charset="0"/>
              </a:rPr>
              <a:t>Goods in Transit (GIT) Recovery &amp; Management</a:t>
            </a:r>
            <a:r>
              <a:rPr lang="en-GB" sz="2600" kern="1400" dirty="0">
                <a:ln>
                  <a:noFill/>
                </a:ln>
                <a:solidFill>
                  <a:srgbClr val="1E144A"/>
                </a:solidFill>
                <a:effectLst/>
                <a:latin typeface="Arial" panose="020B0604020202020204" pitchFamily="34" charset="0"/>
              </a:rPr>
              <a:t> – Provides the following in the event of an accident:</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Rapid deployment of nominated and approved service providers, non-hazardous and hazardous clean-up teams to an accident scene and the monitoring and co-ordination of all activities on the scene.</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Repacking and salvaging of the load to minimize the loss and overall cost of the incident.</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Dispatching security personnel to protect cargo in high-risk areas and situations.</a:t>
            </a:r>
          </a:p>
          <a:p>
            <a:pPr marL="575945" marR="0" indent="0" algn="l">
              <a:lnSpc>
                <a:spcPct val="120000"/>
              </a:lnSpc>
              <a:spcBef>
                <a:spcPts val="0"/>
              </a:spcBef>
              <a:spcAft>
                <a:spcPts val="400"/>
              </a:spcAft>
              <a:tabLst>
                <a:tab pos="1073150" algn="l"/>
                <a:tab pos="1789113" algn="l"/>
              </a:tabLst>
            </a:pPr>
            <a:endParaRPr lang="en-GB" sz="2600" kern="1400" dirty="0">
              <a:ln>
                <a:noFill/>
              </a:ln>
              <a:solidFill>
                <a:srgbClr val="000000"/>
              </a:solidFill>
              <a:effectLst/>
              <a:latin typeface="Calibri" panose="020F0502020204030204" pitchFamily="34" charset="0"/>
            </a:endParaRPr>
          </a:p>
        </p:txBody>
      </p:sp>
      <p:pic>
        <p:nvPicPr>
          <p:cNvPr id="14" name="Picture 13" descr="Logo, icon&#10;&#10;Description automatically generated">
            <a:extLst>
              <a:ext uri="{FF2B5EF4-FFF2-40B4-BE49-F238E27FC236}">
                <a16:creationId xmlns:a16="http://schemas.microsoft.com/office/drawing/2014/main" id="{BC002ECB-F3DA-4E6F-A2AA-975503AFCE2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3945005"/>
            <a:ext cx="321514" cy="311995"/>
          </a:xfrm>
          <a:prstGeom prst="rect">
            <a:avLst/>
          </a:prstGeom>
        </p:spPr>
      </p:pic>
      <p:pic>
        <p:nvPicPr>
          <p:cNvPr id="16" name="Picture 15" descr="Logo, icon&#10;&#10;Description automatically generated">
            <a:extLst>
              <a:ext uri="{FF2B5EF4-FFF2-40B4-BE49-F238E27FC236}">
                <a16:creationId xmlns:a16="http://schemas.microsoft.com/office/drawing/2014/main" id="{BA41014D-2205-46CD-98D6-BC4E7C4C88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10152731"/>
            <a:ext cx="321514" cy="311995"/>
          </a:xfrm>
          <a:prstGeom prst="rect">
            <a:avLst/>
          </a:prstGeom>
        </p:spPr>
      </p:pic>
      <p:pic>
        <p:nvPicPr>
          <p:cNvPr id="17" name="Picture 16" descr="Logo, icon&#10;&#10;Description automatically generated">
            <a:extLst>
              <a:ext uri="{FF2B5EF4-FFF2-40B4-BE49-F238E27FC236}">
                <a16:creationId xmlns:a16="http://schemas.microsoft.com/office/drawing/2014/main" id="{AD9C39BB-DB32-440A-88AD-94354E49B20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5954465"/>
            <a:ext cx="321514" cy="311995"/>
          </a:xfrm>
          <a:prstGeom prst="rect">
            <a:avLst/>
          </a:prstGeom>
        </p:spPr>
      </p:pic>
      <p:pic>
        <p:nvPicPr>
          <p:cNvPr id="12" name="Picture 11" descr="Logo, icon&#10;&#10;Description automatically generated">
            <a:extLst>
              <a:ext uri="{FF2B5EF4-FFF2-40B4-BE49-F238E27FC236}">
                <a16:creationId xmlns:a16="http://schemas.microsoft.com/office/drawing/2014/main" id="{7361C1B3-01E9-4BEE-A348-C934F65720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7573370"/>
            <a:ext cx="321514" cy="311995"/>
          </a:xfrm>
          <a:prstGeom prst="rect">
            <a:avLst/>
          </a:prstGeom>
        </p:spPr>
      </p:pic>
      <p:pic>
        <p:nvPicPr>
          <p:cNvPr id="5" name="Picture 4" descr="A close-up of a logo&#10;&#10;Description automatically generated">
            <a:extLst>
              <a:ext uri="{FF2B5EF4-FFF2-40B4-BE49-F238E27FC236}">
                <a16:creationId xmlns:a16="http://schemas.microsoft.com/office/drawing/2014/main" id="{7CE699E8-4155-CE9F-CB84-6AA17E9322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2258364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AB88BF9F-8B95-47C2-99C7-4668C5425A62}"/>
              </a:ext>
            </a:extLst>
          </p:cNvPr>
          <p:cNvPicPr>
            <a:picLocks noChangeAspect="1"/>
          </p:cNvPicPr>
          <p:nvPr/>
        </p:nvPicPr>
        <p:blipFill>
          <a:blip r:embed="rId3"/>
          <a:stretch>
            <a:fillRect/>
          </a:stretch>
        </p:blipFill>
        <p:spPr>
          <a:xfrm>
            <a:off x="20574294" y="5770126"/>
            <a:ext cx="3806193" cy="7525657"/>
          </a:xfrm>
          <a:prstGeom prst="rect">
            <a:avLst/>
          </a:prstGeom>
          <a:solidFill>
            <a:srgbClr val="EB7961"/>
          </a:solidFill>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7. ERC Commercial Roadside Assist</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pic>
        <p:nvPicPr>
          <p:cNvPr id="2" name="Picture 3" descr="A picture containing text, sign&#10;&#10;Description automatically generated">
            <a:extLst>
              <a:ext uri="{FF2B5EF4-FFF2-40B4-BE49-F238E27FC236}">
                <a16:creationId xmlns:a16="http://schemas.microsoft.com/office/drawing/2014/main" id="{623B7B28-4EAA-4F88-8D37-F7526D414142}"/>
              </a:ext>
            </a:extLst>
          </p:cNvPr>
          <p:cNvPicPr>
            <a:picLocks noChangeAspect="1"/>
          </p:cNvPicPr>
          <p:nvPr/>
        </p:nvPicPr>
        <p:blipFill>
          <a:blip r:embed="rId4"/>
          <a:stretch>
            <a:fillRect/>
          </a:stretch>
        </p:blipFill>
        <p:spPr>
          <a:xfrm>
            <a:off x="905648" y="651732"/>
            <a:ext cx="6117771" cy="1415591"/>
          </a:xfrm>
          <a:prstGeom prst="rect">
            <a:avLst/>
          </a:prstGeom>
        </p:spPr>
      </p:pic>
      <p:sp>
        <p:nvSpPr>
          <p:cNvPr id="13" name="TextBox 12">
            <a:extLst>
              <a:ext uri="{FF2B5EF4-FFF2-40B4-BE49-F238E27FC236}">
                <a16:creationId xmlns:a16="http://schemas.microsoft.com/office/drawing/2014/main" id="{20D42F8A-D7FD-457E-BD27-E08E0A71287C}"/>
              </a:ext>
            </a:extLst>
          </p:cNvPr>
          <p:cNvSpPr txBox="1"/>
          <p:nvPr/>
        </p:nvSpPr>
        <p:spPr>
          <a:xfrm>
            <a:off x="1678383" y="3387772"/>
            <a:ext cx="21790950" cy="3220112"/>
          </a:xfrm>
          <a:prstGeom prst="rect">
            <a:avLst/>
          </a:prstGeom>
          <a:noFill/>
        </p:spPr>
        <p:txBody>
          <a:bodyPr wrap="square" numCol="1" spcCol="36000" rtlCol="0">
            <a:spAutoFit/>
          </a:bodyPr>
          <a:lstStyle/>
          <a:p>
            <a:pPr marL="0" marR="0" indent="0" algn="l">
              <a:spcBef>
                <a:spcPts val="800"/>
              </a:spcBef>
              <a:spcAft>
                <a:spcPts val="600"/>
              </a:spcAft>
              <a:tabLst>
                <a:tab pos="1073150" algn="l"/>
                <a:tab pos="1789113" algn="l"/>
              </a:tabLst>
            </a:pPr>
            <a:r>
              <a:rPr lang="en-GB" sz="2600" b="1" kern="1400" dirty="0">
                <a:solidFill>
                  <a:srgbClr val="00B9B5"/>
                </a:solidFill>
                <a:latin typeface="Arial" panose="020B0604020202020204" pitchFamily="34" charset="0"/>
              </a:rPr>
              <a:t>Cover provided under this policy:</a:t>
            </a:r>
            <a:endParaRPr lang="en-GB" sz="2600" kern="1400" dirty="0">
              <a:ln>
                <a:noFill/>
              </a:ln>
              <a:solidFill>
                <a:srgbClr val="00B9B5"/>
              </a:solidFill>
              <a:effectLst/>
              <a:latin typeface="Myriad Pro"/>
            </a:endParaRPr>
          </a:p>
          <a:p>
            <a:pPr marL="575945" marR="0" indent="0" algn="l">
              <a:lnSpc>
                <a:spcPct val="120000"/>
              </a:lnSpc>
              <a:spcAft>
                <a:spcPts val="400"/>
              </a:spcAft>
              <a:tabLst>
                <a:tab pos="1073150" algn="l"/>
                <a:tab pos="1789113" algn="l"/>
              </a:tabLst>
            </a:pPr>
            <a:r>
              <a:rPr lang="en-GB" sz="2600" b="1" kern="1400" dirty="0">
                <a:ln>
                  <a:noFill/>
                </a:ln>
                <a:solidFill>
                  <a:srgbClr val="1E144A"/>
                </a:solidFill>
                <a:effectLst/>
                <a:latin typeface="Arial" panose="020B0604020202020204" pitchFamily="34" charset="0"/>
              </a:rPr>
              <a:t>Hi-Jacking Management</a:t>
            </a:r>
            <a:r>
              <a:rPr lang="en-GB" sz="2600" kern="1400" dirty="0">
                <a:ln>
                  <a:noFill/>
                </a:ln>
                <a:solidFill>
                  <a:srgbClr val="1E144A"/>
                </a:solidFill>
                <a:effectLst/>
                <a:latin typeface="Arial" panose="020B0604020202020204" pitchFamily="34" charset="0"/>
              </a:rPr>
              <a:t> – Provides the following services in the event of a Hi-Jacking situation:</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Immediate deployment of response teams and authorities to the last known location of a hi-jacked vehicle.</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Constant communication between response teams, investigators and tracking companies.</a:t>
            </a:r>
          </a:p>
          <a:p>
            <a:pPr marL="1033145" marR="0" indent="-457200" algn="l">
              <a:lnSpc>
                <a:spcPct val="120000"/>
              </a:lnSpc>
              <a:spcBef>
                <a:spcPts val="0"/>
              </a:spcBef>
              <a:spcAft>
                <a:spcPts val="400"/>
              </a:spcAft>
              <a:buFont typeface="Arial" panose="020B0604020202020204" pitchFamily="34" charset="0"/>
              <a:buChar char="•"/>
              <a:tabLst>
                <a:tab pos="1073150" algn="l"/>
                <a:tab pos="1789113" algn="l"/>
              </a:tabLst>
            </a:pPr>
            <a:r>
              <a:rPr lang="en-GB" sz="2600" kern="1400" dirty="0">
                <a:ln>
                  <a:noFill/>
                </a:ln>
                <a:solidFill>
                  <a:srgbClr val="1E144A"/>
                </a:solidFill>
                <a:effectLst/>
                <a:latin typeface="Arial" panose="020B0604020202020204" pitchFamily="34" charset="0"/>
              </a:rPr>
              <a:t>Continuous monitoring and co-ordination of all activities until the vehicle has been recovered.</a:t>
            </a:r>
          </a:p>
          <a:p>
            <a:pPr marL="575945" marR="0" indent="0" algn="l">
              <a:lnSpc>
                <a:spcPct val="120000"/>
              </a:lnSpc>
              <a:spcBef>
                <a:spcPts val="0"/>
              </a:spcBef>
              <a:spcAft>
                <a:spcPts val="400"/>
              </a:spcAft>
              <a:tabLst>
                <a:tab pos="1073150" algn="l"/>
                <a:tab pos="1789113" algn="l"/>
              </a:tabLst>
            </a:pPr>
            <a:endParaRPr lang="en-GB" sz="2600" kern="1400" dirty="0">
              <a:ln>
                <a:noFill/>
              </a:ln>
              <a:solidFill>
                <a:srgbClr val="000000"/>
              </a:solidFill>
              <a:effectLst/>
              <a:latin typeface="Calibri" panose="020F0502020204030204" pitchFamily="34" charset="0"/>
            </a:endParaRPr>
          </a:p>
        </p:txBody>
      </p:sp>
      <p:pic>
        <p:nvPicPr>
          <p:cNvPr id="14" name="Picture 13" descr="Logo, icon&#10;&#10;Description automatically generated">
            <a:extLst>
              <a:ext uri="{FF2B5EF4-FFF2-40B4-BE49-F238E27FC236}">
                <a16:creationId xmlns:a16="http://schemas.microsoft.com/office/drawing/2014/main" id="{BC002ECB-F3DA-4E6F-A2AA-975503AFCE2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14236" y="3945005"/>
            <a:ext cx="321514" cy="311995"/>
          </a:xfrm>
          <a:prstGeom prst="rect">
            <a:avLst/>
          </a:prstGeom>
        </p:spPr>
      </p:pic>
      <p:sp>
        <p:nvSpPr>
          <p:cNvPr id="15" name="TextBox 14">
            <a:extLst>
              <a:ext uri="{FF2B5EF4-FFF2-40B4-BE49-F238E27FC236}">
                <a16:creationId xmlns:a16="http://schemas.microsoft.com/office/drawing/2014/main" id="{42701D45-D4CB-466A-B517-FFFF20CBE43A}"/>
              </a:ext>
            </a:extLst>
          </p:cNvPr>
          <p:cNvSpPr txBox="1"/>
          <p:nvPr/>
        </p:nvSpPr>
        <p:spPr>
          <a:xfrm>
            <a:off x="1678383" y="6394037"/>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18" name="TextBox 17">
            <a:extLst>
              <a:ext uri="{FF2B5EF4-FFF2-40B4-BE49-F238E27FC236}">
                <a16:creationId xmlns:a16="http://schemas.microsoft.com/office/drawing/2014/main" id="{BA4DD284-386B-4A2F-87BC-69EAEF43134B}"/>
              </a:ext>
            </a:extLst>
          </p:cNvPr>
          <p:cNvSpPr txBox="1"/>
          <p:nvPr/>
        </p:nvSpPr>
        <p:spPr>
          <a:xfrm>
            <a:off x="2049877" y="6979866"/>
            <a:ext cx="21805413" cy="1446550"/>
          </a:xfrm>
          <a:prstGeom prst="rect">
            <a:avLst/>
          </a:prstGeom>
          <a:noFill/>
        </p:spPr>
        <p:txBody>
          <a:bodyPr wrap="square" numCol="1" spcCol="36000" rtlCol="0">
            <a:spAutoFit/>
          </a:bodyPr>
          <a:lstStyle/>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GIT Recovery &amp; Management and Hi-jacking Management are services only, no cover afforded under this benefit. </a:t>
            </a:r>
          </a:p>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Call centre will only provide assistance to the client and must get approval from the underlying Insurer before any vehicle can be towed or GIT can be cleaned up. All costs to be billed to the underlying Insurer. No theft cover afforded under these benefits.</a:t>
            </a:r>
          </a:p>
        </p:txBody>
      </p:sp>
      <p:pic>
        <p:nvPicPr>
          <p:cNvPr id="21" name="Picture 20" descr="Logo, icon&#10;&#10;Description automatically generated">
            <a:extLst>
              <a:ext uri="{FF2B5EF4-FFF2-40B4-BE49-F238E27FC236}">
                <a16:creationId xmlns:a16="http://schemas.microsoft.com/office/drawing/2014/main" id="{D1A27D49-5908-4AF8-BE03-4CAF3EC584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28363" y="7070091"/>
            <a:ext cx="321514" cy="311995"/>
          </a:xfrm>
          <a:prstGeom prst="rect">
            <a:avLst/>
          </a:prstGeom>
        </p:spPr>
      </p:pic>
      <p:pic>
        <p:nvPicPr>
          <p:cNvPr id="5" name="Picture 4" descr="A close-up of a logo&#10;&#10;Description automatically generated">
            <a:extLst>
              <a:ext uri="{FF2B5EF4-FFF2-40B4-BE49-F238E27FC236}">
                <a16:creationId xmlns:a16="http://schemas.microsoft.com/office/drawing/2014/main" id="{B79396F1-6202-516F-EE8C-ECEA9081A4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0795"/>
            <a:ext cx="4876800" cy="1955800"/>
          </a:xfrm>
          <a:prstGeom prst="rect">
            <a:avLst/>
          </a:prstGeom>
        </p:spPr>
      </p:pic>
    </p:spTree>
    <p:extLst>
      <p:ext uri="{BB962C8B-B14F-4D97-AF65-F5344CB8AC3E}">
        <p14:creationId xmlns:p14="http://schemas.microsoft.com/office/powerpoint/2010/main" val="406838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35534EBC-7C7E-4D41-B34A-F97A32325C29}"/>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8. Loss of Use</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748721" y="3387772"/>
            <a:ext cx="22588216" cy="129266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your Loss of Income of your Insured Commercial Vehicle following an Insured event of Own Damage or Total Loss (including Theft/Hijack) which is payable in terms of your Underlying Policy, limited to the Sum Insured/daily pro-rata benefit as stated in the Policy Schedule whilst having repairs effected within a reasonable period (solely determined by ERC) following an Insured event.</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pic>
        <p:nvPicPr>
          <p:cNvPr id="2" name="Picture 3" descr="A picture containing text, sign&#10;&#10;Description automatically generated">
            <a:extLst>
              <a:ext uri="{FF2B5EF4-FFF2-40B4-BE49-F238E27FC236}">
                <a16:creationId xmlns:a16="http://schemas.microsoft.com/office/drawing/2014/main" id="{34D41442-DF04-4417-90C2-E2128788CC30}"/>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776CFD73-D870-4F07-A142-99D0916AA639}"/>
              </a:ext>
            </a:extLst>
          </p:cNvPr>
          <p:cNvPicPr>
            <a:picLocks noChangeAspect="1"/>
          </p:cNvPicPr>
          <p:nvPr/>
        </p:nvPicPr>
        <p:blipFill>
          <a:blip r:embed="rId5"/>
          <a:stretch>
            <a:fillRect/>
          </a:stretch>
        </p:blipFill>
        <p:spPr>
          <a:xfrm>
            <a:off x="1684337" y="5299740"/>
            <a:ext cx="13680000" cy="3314717"/>
          </a:xfrm>
          <a:prstGeom prst="rect">
            <a:avLst/>
          </a:prstGeom>
        </p:spPr>
      </p:pic>
      <p:sp>
        <p:nvSpPr>
          <p:cNvPr id="16" name="TextBox 15">
            <a:extLst>
              <a:ext uri="{FF2B5EF4-FFF2-40B4-BE49-F238E27FC236}">
                <a16:creationId xmlns:a16="http://schemas.microsoft.com/office/drawing/2014/main" id="{0B11AF35-EA07-4BC3-99C1-592435BB6153}"/>
              </a:ext>
            </a:extLst>
          </p:cNvPr>
          <p:cNvSpPr txBox="1"/>
          <p:nvPr/>
        </p:nvSpPr>
        <p:spPr>
          <a:xfrm>
            <a:off x="1684337" y="8923023"/>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Notes</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AB92C661-1932-45CE-B18E-B459BBEF8371}"/>
              </a:ext>
            </a:extLst>
          </p:cNvPr>
          <p:cNvSpPr txBox="1"/>
          <p:nvPr/>
        </p:nvSpPr>
        <p:spPr>
          <a:xfrm>
            <a:off x="2055831" y="9508852"/>
            <a:ext cx="21805413" cy="3508653"/>
          </a:xfrm>
          <a:prstGeom prst="rect">
            <a:avLst/>
          </a:prstGeom>
          <a:noFill/>
        </p:spPr>
        <p:txBody>
          <a:bodyPr wrap="square" numCol="1" spcCol="36000" rtlCol="0">
            <a:spAutoFit/>
          </a:bodyPr>
          <a:lstStyle/>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Mechanical and electrical breakdown excluded.</a:t>
            </a:r>
          </a:p>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cover will commence from the date of the Authorization of repairs minus the 1 day Time Excess period.</a:t>
            </a:r>
          </a:p>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The indemnity period will expire on date of completion of authorized repairs or on the day the Agreement of Loss/Total Loss Release/Tender of Settlement is forwarded from the underlying Insurer to the Insured.</a:t>
            </a:r>
          </a:p>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If being repaired, cover will only be applicable whilst the Insured Vehicle is in the custody of a registered member of the Motor trade, who is an Underlying Policy approved collision damage repairer.</a:t>
            </a:r>
          </a:p>
          <a:p>
            <a:pPr marL="0"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Tracking reports may be requested in the event of a claim.</a:t>
            </a:r>
          </a:p>
        </p:txBody>
      </p:sp>
      <p:pic>
        <p:nvPicPr>
          <p:cNvPr id="18" name="Picture 17" descr="Logo, icon&#10;&#10;Description automatically generated">
            <a:extLst>
              <a:ext uri="{FF2B5EF4-FFF2-40B4-BE49-F238E27FC236}">
                <a16:creationId xmlns:a16="http://schemas.microsoft.com/office/drawing/2014/main" id="{909F5C0B-4AC4-48C8-91EA-B5A71767F27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34317" y="9580342"/>
            <a:ext cx="321514" cy="311995"/>
          </a:xfrm>
          <a:prstGeom prst="rect">
            <a:avLst/>
          </a:prstGeom>
        </p:spPr>
      </p:pic>
      <p:pic>
        <p:nvPicPr>
          <p:cNvPr id="21" name="Picture 20" descr="Logo, icon&#10;&#10;Description automatically generated">
            <a:extLst>
              <a:ext uri="{FF2B5EF4-FFF2-40B4-BE49-F238E27FC236}">
                <a16:creationId xmlns:a16="http://schemas.microsoft.com/office/drawing/2014/main" id="{65D154D5-A472-438D-86E7-341BD9EBA13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05010" y="10147172"/>
            <a:ext cx="321514" cy="311995"/>
          </a:xfrm>
          <a:prstGeom prst="rect">
            <a:avLst/>
          </a:prstGeom>
        </p:spPr>
      </p:pic>
      <p:pic>
        <p:nvPicPr>
          <p:cNvPr id="22" name="Picture 21" descr="Logo, icon&#10;&#10;Description automatically generated">
            <a:extLst>
              <a:ext uri="{FF2B5EF4-FFF2-40B4-BE49-F238E27FC236}">
                <a16:creationId xmlns:a16="http://schemas.microsoft.com/office/drawing/2014/main" id="{06B0B731-04B2-48EC-8D67-DE86FCA7132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34317" y="10686294"/>
            <a:ext cx="321514" cy="311995"/>
          </a:xfrm>
          <a:prstGeom prst="rect">
            <a:avLst/>
          </a:prstGeom>
        </p:spPr>
      </p:pic>
      <p:pic>
        <p:nvPicPr>
          <p:cNvPr id="23" name="Picture 22" descr="Logo, icon&#10;&#10;Description automatically generated">
            <a:extLst>
              <a:ext uri="{FF2B5EF4-FFF2-40B4-BE49-F238E27FC236}">
                <a16:creationId xmlns:a16="http://schemas.microsoft.com/office/drawing/2014/main" id="{9FE40286-B012-4F44-9DFC-D9CC4132ED5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05010" y="11657269"/>
            <a:ext cx="321514" cy="311995"/>
          </a:xfrm>
          <a:prstGeom prst="rect">
            <a:avLst/>
          </a:prstGeom>
        </p:spPr>
      </p:pic>
      <p:pic>
        <p:nvPicPr>
          <p:cNvPr id="24" name="Picture 23" descr="Logo, icon&#10;&#10;Description automatically generated">
            <a:extLst>
              <a:ext uri="{FF2B5EF4-FFF2-40B4-BE49-F238E27FC236}">
                <a16:creationId xmlns:a16="http://schemas.microsoft.com/office/drawing/2014/main" id="{B9C3A3D4-8261-46BA-A177-FACD7EF8210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84337" y="12548732"/>
            <a:ext cx="321514" cy="311995"/>
          </a:xfrm>
          <a:prstGeom prst="rect">
            <a:avLst/>
          </a:prstGeom>
        </p:spPr>
      </p:pic>
      <p:pic>
        <p:nvPicPr>
          <p:cNvPr id="6" name="Picture 5" descr="A close-up of a logo&#10;&#10;Description automatically generated">
            <a:extLst>
              <a:ext uri="{FF2B5EF4-FFF2-40B4-BE49-F238E27FC236}">
                <a16:creationId xmlns:a16="http://schemas.microsoft.com/office/drawing/2014/main" id="{A27E469E-8032-98A0-9FF5-25233269D6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499546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905CDE08-C8BD-4927-9743-87BA9E5CD680}"/>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8. Loss of Use</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698261" y="3387772"/>
            <a:ext cx="22107286" cy="8698279"/>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1073150" algn="l"/>
                <a:tab pos="1609725" algn="l"/>
              </a:tabLst>
            </a:pPr>
            <a:r>
              <a:rPr lang="en-GB" sz="2600" b="1" kern="1400" dirty="0">
                <a:ln>
                  <a:noFill/>
                </a:ln>
                <a:solidFill>
                  <a:srgbClr val="00B9B5"/>
                </a:solidFill>
                <a:effectLst/>
                <a:latin typeface="Arial" panose="020B0604020202020204" pitchFamily="34" charset="0"/>
              </a:rPr>
              <a:t>Specific Conditions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1. 	If being repaired cover will only be applicable whilst the Insured Vehicle is in the custody of a registered member of the motor trade, who is an 	Underlying Insurer approved collision damage repairer.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2. 	Maximum benefit of R120 000 any one event in total, or </a:t>
            </a:r>
            <a:br>
              <a:rPr lang="en-GB" sz="2600" kern="1400" dirty="0">
                <a:ln>
                  <a:noFill/>
                </a:ln>
                <a:solidFill>
                  <a:srgbClr val="1E144A"/>
                </a:solidFill>
                <a:effectLst/>
                <a:latin typeface="Arial" panose="020B0604020202020204" pitchFamily="34" charset="0"/>
              </a:rPr>
            </a:br>
            <a:r>
              <a:rPr lang="en-GB" sz="2600" kern="1400" dirty="0">
                <a:ln>
                  <a:noFill/>
                </a:ln>
                <a:solidFill>
                  <a:srgbClr val="1E144A"/>
                </a:solidFill>
                <a:effectLst/>
                <a:latin typeface="Arial" panose="020B0604020202020204" pitchFamily="34" charset="0"/>
              </a:rPr>
              <a:t>	(a) 	R15 000 per week, or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	(b) 	12 weeks in total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3. 	After the deduction of the time excess as defined in the Policy Schedule, this cover will commence the following day from the date of 	authorization of repairs by the Underlying Policy Insurer.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4. 	The indemnity period will expire on date of completion of authorized repairs or on the day the Agreement of Loss/Agreed Total Loss 	Release/Tender of Settlement is forwarded from Insurer onto Insured.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5. 	Any indemnity amount will only become applicable if the Insured is unable to use the Insured Vehicle in the opinion of </a:t>
            </a:r>
            <a:r>
              <a:rPr lang="en-GB" sz="2600" kern="1400" dirty="0">
                <a:solidFill>
                  <a:srgbClr val="1E144A"/>
                </a:solidFill>
                <a:latin typeface="Arial" panose="020B0604020202020204" pitchFamily="34" charset="0"/>
              </a:rPr>
              <a:t>ERC</a:t>
            </a:r>
            <a:r>
              <a:rPr lang="en-GB" sz="2600" kern="1400" dirty="0">
                <a:ln>
                  <a:noFill/>
                </a:ln>
                <a:solidFill>
                  <a:srgbClr val="1E144A"/>
                </a:solidFill>
                <a:effectLst/>
                <a:latin typeface="Arial" panose="020B0604020202020204" pitchFamily="34" charset="0"/>
              </a:rPr>
              <a:t> prior to the 	commencement of repair following a loss or accident giving rise to a claim in terms of the Underlying Insurance Policy.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6. 	The Insured event must be the subject of an indemnifiable claim in terms of the Underlying Policy.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7. 	Should the Insured Vehicle(s) be declared a total loss or stolen or hijacked &amp; not recovered in terms of the Underlying Policy whichever occurs 	first, but in any event not exceeding: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8. 	The limit purchased per the Policy Schedule up to a maximum of 8 / eight weeks in total if the vehicle(s) is repaired, </a:t>
            </a:r>
            <a:endParaRPr lang="en-GB" sz="2600" kern="1400" dirty="0">
              <a:ln>
                <a:noFill/>
              </a:ln>
              <a:solidFill>
                <a:srgbClr val="1E144A"/>
              </a:solidFill>
              <a:effectLst/>
              <a:latin typeface="Myriad Pro Light" panose="020B0403030403020204"/>
            </a:endParaRPr>
          </a:p>
          <a:p>
            <a:pPr marL="0" marR="0" indent="0" algn="l">
              <a:lnSpc>
                <a:spcPct val="119000"/>
              </a:lnSpc>
              <a:spcBef>
                <a:spcPts val="0"/>
              </a:spcBef>
              <a:spcAft>
                <a:spcPts val="600"/>
              </a:spcAft>
              <a:tabLst>
                <a:tab pos="1073150" algn="l"/>
                <a:tab pos="1609725" algn="l"/>
              </a:tabLst>
            </a:pPr>
            <a:r>
              <a:rPr lang="en-GB" sz="24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9EA79DC1-0617-484F-B3BD-A3D62A24792D}"/>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descr="A close-up of a logo&#10;&#10;Description automatically generated">
            <a:extLst>
              <a:ext uri="{FF2B5EF4-FFF2-40B4-BE49-F238E27FC236}">
                <a16:creationId xmlns:a16="http://schemas.microsoft.com/office/drawing/2014/main" id="{409F32F2-1EEC-585D-2967-762C5AA88A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1959271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830C8E2E-2CA6-4A33-A542-D258C0CC123A}"/>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8. Loss of Use</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678382" y="3467286"/>
            <a:ext cx="22115895" cy="7977440"/>
          </a:xfrm>
          <a:prstGeom prst="rect">
            <a:avLst/>
          </a:prstGeom>
          <a:noFill/>
        </p:spPr>
        <p:txBody>
          <a:bodyPr wrap="square" numCol="1" spcCol="36000" rtlCol="0">
            <a:spAutoFit/>
          </a:bodyPr>
          <a:lstStyle/>
          <a:p>
            <a:pPr>
              <a:lnSpc>
                <a:spcPct val="120000"/>
              </a:lnSpc>
              <a:spcAft>
                <a:spcPts val="400"/>
              </a:spcAft>
              <a:tabLst>
                <a:tab pos="1173163" algn="l"/>
                <a:tab pos="1609725" algn="l"/>
              </a:tabLst>
            </a:pPr>
            <a:r>
              <a:rPr lang="en-GB" sz="2600" b="1" kern="1400" dirty="0">
                <a:ln>
                  <a:noFill/>
                </a:ln>
                <a:solidFill>
                  <a:srgbClr val="00B9B5"/>
                </a:solidFill>
                <a:effectLst/>
                <a:latin typeface="Arial" panose="020B0604020202020204" pitchFamily="34" charset="0"/>
              </a:rPr>
              <a:t>Specific Conditions (continued)</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9. 	The limit purchased per the Policy Schedule up to a maximum of 6 / six weeks in total if the vehicle(s) was declared a total loss or stolen or 	hijacked and not recovered. Any amount payable shall only commence after the expiry of the Time Excess as defined.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	(a) 	A three day Time Excess after authorization of repairs to apply to Sum Insured up to R60,000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073150" algn="l"/>
                <a:tab pos="1609725" algn="l"/>
              </a:tabLst>
            </a:pPr>
            <a:r>
              <a:rPr lang="en-GB" sz="2600" kern="1400" dirty="0">
                <a:ln>
                  <a:noFill/>
                </a:ln>
                <a:solidFill>
                  <a:srgbClr val="1E144A"/>
                </a:solidFill>
                <a:effectLst/>
                <a:latin typeface="Arial" panose="020B0604020202020204" pitchFamily="34" charset="0"/>
              </a:rPr>
              <a:t>	(b) 	A five day Time Excess after authorization of repairs to apply to Sum Insured up to R120,000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10. 	If a second claim occurs on the same vehicle(s) within a 12-month cycle, the time excess period will be 15 days and on a third claim within 	a 12 month cycle on the same vehicle(s), the excess period will be 20 days.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11. 	The time excess period will apply over and above any other excess payable under this Policy in connection with the same incident.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12. 	Any claims for Loss of Use or Total Loss per vehicle arising within the first 60 days of cover will result in a 21 day excess period being applied.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13. Combined claims limit in respect of Own Damage Excess and Loss of Use: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14. An overall combined gross claims limit of R350, 000 per incident is applicable when benefits under all sections are claimed. </a:t>
            </a:r>
            <a:endParaRPr lang="en-GB" sz="2600" kern="1400" dirty="0">
              <a:ln>
                <a:noFill/>
              </a:ln>
              <a:solidFill>
                <a:srgbClr val="1E144A"/>
              </a:solidFill>
              <a:effectLst/>
              <a:latin typeface="Myriad Pro Light" panose="020B0403030403020204"/>
            </a:endParaRPr>
          </a:p>
          <a:p>
            <a:pPr marL="0" marR="0" indent="0" algn="l">
              <a:lnSpc>
                <a:spcPct val="120000"/>
              </a:lnSpc>
              <a:spcBef>
                <a:spcPts val="800"/>
              </a:spcBef>
              <a:spcAft>
                <a:spcPts val="400"/>
              </a:spcAft>
              <a:tabLst>
                <a:tab pos="1173163" algn="l"/>
                <a:tab pos="1609725"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1. 	No claim will be processed for downtime caused by mechanical and/or electrical breakdown. </a:t>
            </a:r>
            <a:endParaRPr lang="en-GB" sz="2600" kern="1400" dirty="0">
              <a:ln>
                <a:noFill/>
              </a:ln>
              <a:solidFill>
                <a:srgbClr val="1E144A"/>
              </a:solidFill>
              <a:effectLst/>
              <a:latin typeface="Myriad Pro Light" panose="020B0403030403020204"/>
            </a:endParaRPr>
          </a:p>
          <a:p>
            <a:pPr marL="575945" marR="0" indent="0" algn="l">
              <a:lnSpc>
                <a:spcPct val="120000"/>
              </a:lnSpc>
              <a:spcBef>
                <a:spcPts val="0"/>
              </a:spcBef>
              <a:spcAft>
                <a:spcPts val="400"/>
              </a:spcAft>
              <a:tabLst>
                <a:tab pos="1173163" algn="l"/>
                <a:tab pos="1609725" algn="l"/>
              </a:tabLst>
            </a:pPr>
            <a:r>
              <a:rPr lang="en-GB" sz="2600" kern="1400" dirty="0">
                <a:ln>
                  <a:noFill/>
                </a:ln>
                <a:solidFill>
                  <a:srgbClr val="1E144A"/>
                </a:solidFill>
                <a:effectLst/>
                <a:latin typeface="Arial" panose="020B0604020202020204" pitchFamily="34" charset="0"/>
              </a:rPr>
              <a:t>2. 	No claim will be paid unless proof is submitted that the Underlying Company has indemnified the Insured for the said Insured event. </a:t>
            </a:r>
            <a:endParaRPr lang="en-GB" sz="2600" kern="1400" dirty="0">
              <a:ln>
                <a:noFill/>
              </a:ln>
              <a:solidFill>
                <a:srgbClr val="1E144A"/>
              </a:solidFill>
              <a:effectLst/>
              <a:latin typeface="Myriad Pro Light" panose="020B0403030403020204"/>
            </a:endParaRPr>
          </a:p>
          <a:p>
            <a:pPr marL="0" marR="0" indent="0" algn="l">
              <a:lnSpc>
                <a:spcPct val="119000"/>
              </a:lnSpc>
              <a:spcBef>
                <a:spcPts val="0"/>
              </a:spcBef>
              <a:spcAft>
                <a:spcPts val="600"/>
              </a:spcAft>
              <a:tabLst>
                <a:tab pos="1173163" algn="l"/>
                <a:tab pos="1609725" algn="l"/>
              </a:tabLst>
            </a:pPr>
            <a:r>
              <a:rPr lang="en-GB" sz="26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EC12CC76-4EDE-4ED5-84ED-C16496B190FA}"/>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descr="A close-up of a logo&#10;&#10;Description automatically generated">
            <a:extLst>
              <a:ext uri="{FF2B5EF4-FFF2-40B4-BE49-F238E27FC236}">
                <a16:creationId xmlns:a16="http://schemas.microsoft.com/office/drawing/2014/main" id="{7D8744D1-8FC0-5CF6-5C25-C42EE13524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2329115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3E51DA35-36C4-4412-9EA6-963B04F14BF3}"/>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9. Cross Border Towing &amp; Recovery</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728843" y="3387772"/>
            <a:ext cx="22588216" cy="2092881"/>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Where the insured vehicle is involved in an accident outside the borders of the RSA and sustains damage which is insured in terms of sub-section A of the policy and which renders it undriveable, the company will pay the actual costs of recovery and towing which have been incurred to repatriate the insured vehicle to the RSA, provided that the indemnity afforded by this section does not exceed R50,000, and provided that the cover under this section only pays for the costs incurred in getting the insured vehicle to the South African side of the border. Once the insured vehicle is on the South African side of the border all cover under this section ceases.</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2EE7B30-E0FC-44B1-A6A0-ED854BFBE146}"/>
              </a:ext>
            </a:extLst>
          </p:cNvPr>
          <p:cNvSpPr txBox="1"/>
          <p:nvPr/>
        </p:nvSpPr>
        <p:spPr>
          <a:xfrm>
            <a:off x="1608377" y="9259757"/>
            <a:ext cx="21966440" cy="1605504"/>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1777593600" algn="l"/>
                <a:tab pos="73152" algn="l"/>
              </a:tabLst>
            </a:pPr>
            <a:r>
              <a:rPr lang="en-GB" sz="2400" b="1" kern="1400" dirty="0">
                <a:ln>
                  <a:noFill/>
                </a:ln>
                <a:solidFill>
                  <a:srgbClr val="00B9B5"/>
                </a:solidFill>
                <a:effectLst/>
                <a:latin typeface="Arial" panose="020B0604020202020204" pitchFamily="34" charset="0"/>
              </a:rPr>
              <a:t>Specific Exclusion</a:t>
            </a:r>
            <a:endParaRPr lang="en-GB" sz="2400" b="1" kern="1400" dirty="0">
              <a:solidFill>
                <a:srgbClr val="00B9B5"/>
              </a:solidFill>
              <a:latin typeface="Myriad Pro"/>
            </a:endParaRPr>
          </a:p>
          <a:p>
            <a:pPr marL="0" marR="0" indent="0" algn="l">
              <a:lnSpc>
                <a:spcPct val="120000"/>
              </a:lnSpc>
              <a:spcBef>
                <a:spcPts val="800"/>
              </a:spcBef>
              <a:spcAft>
                <a:spcPts val="400"/>
              </a:spcAft>
              <a:tabLst>
                <a:tab pos="-1777593600" algn="l"/>
                <a:tab pos="73152" algn="l"/>
              </a:tabLst>
            </a:pPr>
            <a:r>
              <a:rPr lang="en-GB" sz="2600" kern="1400" dirty="0">
                <a:ln>
                  <a:noFill/>
                </a:ln>
                <a:solidFill>
                  <a:srgbClr val="1E144A"/>
                </a:solidFill>
                <a:effectLst/>
                <a:latin typeface="Arial" panose="020B0604020202020204" pitchFamily="34" charset="0"/>
              </a:rPr>
              <a:t>The company shall not be liable to pay for the cost of any damages which may occur to the vehicle during repatriation to the South African side of the border and/or the cost of any duties payable to the authorities</a:t>
            </a:r>
            <a:r>
              <a:rPr lang="en-GB" sz="2600" kern="1400" dirty="0">
                <a:solidFill>
                  <a:srgbClr val="1E144A"/>
                </a:solidFill>
                <a:latin typeface="Arial" panose="020B0604020202020204" pitchFamily="34" charset="0"/>
              </a:rPr>
              <a:t>.</a:t>
            </a:r>
            <a:endParaRPr lang="en-GB" sz="2600" kern="1400" dirty="0">
              <a:ln>
                <a:noFill/>
              </a:ln>
              <a:solidFill>
                <a:srgbClr val="1E144A"/>
              </a:solidFill>
              <a:effectLst/>
              <a:latin typeface="Myriad Pro Light" panose="020B0403030403020204"/>
            </a:endParaRPr>
          </a:p>
        </p:txBody>
      </p:sp>
      <p:pic>
        <p:nvPicPr>
          <p:cNvPr id="5" name="Picture 3" descr="A picture containing text, sign&#10;&#10;Description automatically generated">
            <a:extLst>
              <a:ext uri="{FF2B5EF4-FFF2-40B4-BE49-F238E27FC236}">
                <a16:creationId xmlns:a16="http://schemas.microsoft.com/office/drawing/2014/main" id="{FA00C742-5001-47EC-861B-2A2A45160D5E}"/>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3" name="Picture 2">
            <a:extLst>
              <a:ext uri="{FF2B5EF4-FFF2-40B4-BE49-F238E27FC236}">
                <a16:creationId xmlns:a16="http://schemas.microsoft.com/office/drawing/2014/main" id="{96C8F982-87D0-4F8A-9420-A9D40C6FE2DD}"/>
              </a:ext>
            </a:extLst>
          </p:cNvPr>
          <p:cNvPicPr>
            <a:picLocks noChangeAspect="1"/>
          </p:cNvPicPr>
          <p:nvPr/>
        </p:nvPicPr>
        <p:blipFill>
          <a:blip r:embed="rId5"/>
          <a:stretch>
            <a:fillRect/>
          </a:stretch>
        </p:blipFill>
        <p:spPr>
          <a:xfrm>
            <a:off x="1707767" y="5770126"/>
            <a:ext cx="13680000" cy="3159207"/>
          </a:xfrm>
          <a:prstGeom prst="rect">
            <a:avLst/>
          </a:prstGeom>
        </p:spPr>
      </p:pic>
      <p:pic>
        <p:nvPicPr>
          <p:cNvPr id="4" name="Picture 3" descr="A close-up of a logo&#10;&#10;Description automatically generated">
            <a:extLst>
              <a:ext uri="{FF2B5EF4-FFF2-40B4-BE49-F238E27FC236}">
                <a16:creationId xmlns:a16="http://schemas.microsoft.com/office/drawing/2014/main" id="{4942AD4C-63B1-24A5-6F51-DF7691C630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926128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0CCE355B-5EEB-4990-9889-D8D106054BBA}"/>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10. ERC Tyre Cover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54000" y="-18000"/>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994891" y="3387772"/>
            <a:ext cx="22242655" cy="129266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In the event of accidental damage to a tyre caused by sudden braking, cuts, punctures by foreign objects or bursts, the insurer will indemnify the Insured for the cost of repair or replacement of a tyre including balancing, provided that the indemnity is based on the percentage of unused tread left on the tyre.</a:t>
            </a:r>
          </a:p>
        </p:txBody>
      </p:sp>
      <p:pic>
        <p:nvPicPr>
          <p:cNvPr id="2" name="Picture 3" descr="A picture containing text, sign&#10;&#10;Description automatically generated">
            <a:extLst>
              <a:ext uri="{FF2B5EF4-FFF2-40B4-BE49-F238E27FC236}">
                <a16:creationId xmlns:a16="http://schemas.microsoft.com/office/drawing/2014/main" id="{BE0B2A2C-A021-4A1D-A040-BB0781D2A2D0}"/>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6" name="Picture 5">
            <a:extLst>
              <a:ext uri="{FF2B5EF4-FFF2-40B4-BE49-F238E27FC236}">
                <a16:creationId xmlns:a16="http://schemas.microsoft.com/office/drawing/2014/main" id="{75511B8B-1963-403D-B5B8-2966C845680E}"/>
              </a:ext>
            </a:extLst>
          </p:cNvPr>
          <p:cNvPicPr>
            <a:picLocks noChangeAspect="1"/>
          </p:cNvPicPr>
          <p:nvPr/>
        </p:nvPicPr>
        <p:blipFill>
          <a:blip r:embed="rId5"/>
          <a:stretch>
            <a:fillRect/>
          </a:stretch>
        </p:blipFill>
        <p:spPr>
          <a:xfrm>
            <a:off x="1957878" y="4829417"/>
            <a:ext cx="13680000" cy="2624931"/>
          </a:xfrm>
          <a:prstGeom prst="rect">
            <a:avLst/>
          </a:prstGeom>
        </p:spPr>
      </p:pic>
      <p:sp>
        <p:nvSpPr>
          <p:cNvPr id="14" name="TextBox 13">
            <a:extLst>
              <a:ext uri="{FF2B5EF4-FFF2-40B4-BE49-F238E27FC236}">
                <a16:creationId xmlns:a16="http://schemas.microsoft.com/office/drawing/2014/main" id="{8D23DF49-C504-49D9-A630-49A2F0686479}"/>
              </a:ext>
            </a:extLst>
          </p:cNvPr>
          <p:cNvSpPr txBox="1"/>
          <p:nvPr/>
        </p:nvSpPr>
        <p:spPr>
          <a:xfrm>
            <a:off x="1952912" y="7840183"/>
            <a:ext cx="17956438" cy="2492990"/>
          </a:xfrm>
          <a:prstGeom prst="rect">
            <a:avLst/>
          </a:prstGeom>
          <a:noFill/>
        </p:spPr>
        <p:txBody>
          <a:bodyPr wrap="square">
            <a:spAutoFit/>
          </a:bodyPr>
          <a:lstStyle/>
          <a:p>
            <a:pPr algn="l"/>
            <a:r>
              <a:rPr lang="en-GB" sz="2600" b="0" i="0" u="none" strike="noStrike" baseline="0" dirty="0">
                <a:solidFill>
                  <a:srgbClr val="1E144A"/>
                </a:solidFill>
                <a:latin typeface="Arial" panose="020B0604020202020204" pitchFamily="34" charset="0"/>
                <a:cs typeface="Arial" panose="020B0604020202020204" pitchFamily="34" charset="0"/>
              </a:rPr>
              <a:t>The Insurer will reimburse the Insured the amount on the invoice relating to the purchase or repair of tyres, less any wear and tear on the tyre at the time of an event that may result in a claim. Maximum indemnity is R2 000 per tyre (Option 1) or R 3 000 (Option 2), less any wear and tear/worn tread. Maximum liability per claim/event is R4 000 (Option 1) or R6000 (Option 2).</a:t>
            </a:r>
          </a:p>
          <a:p>
            <a:pPr algn="l"/>
            <a:endParaRPr lang="en-GB" sz="2600" dirty="0">
              <a:solidFill>
                <a:srgbClr val="1E144A"/>
              </a:solidFill>
              <a:latin typeface="Arial" panose="020B0604020202020204" pitchFamily="34" charset="0"/>
              <a:cs typeface="Arial" panose="020B0604020202020204" pitchFamily="34" charset="0"/>
            </a:endParaRPr>
          </a:p>
          <a:p>
            <a:pPr algn="l"/>
            <a:endParaRPr lang="en-ZA" sz="2600" dirty="0">
              <a:solidFill>
                <a:srgbClr val="1E144A"/>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DACE83E-A59E-4E55-9203-8987F372253D}"/>
              </a:ext>
            </a:extLst>
          </p:cNvPr>
          <p:cNvSpPr txBox="1"/>
          <p:nvPr/>
        </p:nvSpPr>
        <p:spPr>
          <a:xfrm>
            <a:off x="1952912" y="9811248"/>
            <a:ext cx="21966440" cy="2290820"/>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1777593600" algn="l"/>
                <a:tab pos="73152" algn="l"/>
              </a:tabLst>
            </a:pPr>
            <a:r>
              <a:rPr lang="en-GB" sz="2400" b="1" kern="1400" dirty="0">
                <a:ln>
                  <a:noFill/>
                </a:ln>
                <a:solidFill>
                  <a:srgbClr val="00B9B5"/>
                </a:solidFill>
                <a:effectLst/>
                <a:latin typeface="Arial" panose="020B0604020202020204" pitchFamily="34" charset="0"/>
              </a:rPr>
              <a:t>Specific </a:t>
            </a:r>
            <a:r>
              <a:rPr lang="en-GB" sz="2400" b="1" kern="1400" dirty="0">
                <a:solidFill>
                  <a:srgbClr val="00B9B5"/>
                </a:solidFill>
                <a:latin typeface="Arial" panose="020B0604020202020204" pitchFamily="34" charset="0"/>
              </a:rPr>
              <a:t>Condit</a:t>
            </a:r>
            <a:r>
              <a:rPr lang="en-GB" sz="2400" b="1" kern="1400" dirty="0">
                <a:ln>
                  <a:noFill/>
                </a:ln>
                <a:solidFill>
                  <a:srgbClr val="00B9B5"/>
                </a:solidFill>
                <a:effectLst/>
                <a:latin typeface="Arial" panose="020B0604020202020204" pitchFamily="34" charset="0"/>
              </a:rPr>
              <a:t>ion</a:t>
            </a:r>
            <a:endParaRPr lang="en-GB" sz="2400" b="1" kern="1400" dirty="0">
              <a:solidFill>
                <a:srgbClr val="00B9B5"/>
              </a:solidFill>
              <a:latin typeface="Myriad Pro"/>
            </a:endParaRPr>
          </a:p>
          <a:p>
            <a:pPr marL="0" marR="0" indent="0" algn="l">
              <a:lnSpc>
                <a:spcPct val="120000"/>
              </a:lnSpc>
              <a:spcBef>
                <a:spcPts val="800"/>
              </a:spcBef>
              <a:spcAft>
                <a:spcPts val="400"/>
              </a:spcAft>
              <a:tabLst>
                <a:tab pos="-1777593600" algn="l"/>
                <a:tab pos="73152" algn="l"/>
              </a:tabLst>
            </a:pPr>
            <a:r>
              <a:rPr lang="en-GB" sz="2600" kern="1400" dirty="0">
                <a:ln>
                  <a:noFill/>
                </a:ln>
                <a:solidFill>
                  <a:srgbClr val="1E144A"/>
                </a:solidFill>
                <a:effectLst/>
                <a:latin typeface="Arial" panose="020B0604020202020204" pitchFamily="34" charset="0"/>
              </a:rPr>
              <a:t>This policy is limited to two claims per year, or one claim if two tyres are replaced in one incident. All claims must be reported to the </a:t>
            </a:r>
          </a:p>
          <a:p>
            <a:pPr marL="0" marR="0" indent="0" algn="l">
              <a:lnSpc>
                <a:spcPct val="120000"/>
              </a:lnSpc>
              <a:spcAft>
                <a:spcPts val="400"/>
              </a:spcAft>
              <a:tabLst>
                <a:tab pos="-1777593600" algn="l"/>
                <a:tab pos="73152" algn="l"/>
              </a:tabLst>
            </a:pPr>
            <a:r>
              <a:rPr lang="en-GB" sz="2600" b="1" kern="1400" dirty="0">
                <a:ln>
                  <a:noFill/>
                </a:ln>
                <a:solidFill>
                  <a:srgbClr val="EB7961"/>
                </a:solidFill>
                <a:effectLst/>
                <a:latin typeface="Arial" panose="020B0604020202020204" pitchFamily="34" charset="0"/>
              </a:rPr>
              <a:t>ERC call centre on 011 453 9543 </a:t>
            </a:r>
            <a:r>
              <a:rPr lang="en-GB" sz="2600" kern="1400" dirty="0">
                <a:ln>
                  <a:noFill/>
                </a:ln>
                <a:solidFill>
                  <a:srgbClr val="1E144A"/>
                </a:solidFill>
                <a:effectLst/>
                <a:latin typeface="Arial" panose="020B0604020202020204" pitchFamily="34" charset="0"/>
              </a:rPr>
              <a:t>before any replacement of damaged tyre(s) may be done. </a:t>
            </a:r>
          </a:p>
          <a:p>
            <a:pPr marL="0" marR="0" indent="0" algn="l">
              <a:lnSpc>
                <a:spcPct val="120000"/>
              </a:lnSpc>
              <a:spcBef>
                <a:spcPts val="800"/>
              </a:spcBef>
              <a:spcAft>
                <a:spcPts val="400"/>
              </a:spcAft>
              <a:tabLst>
                <a:tab pos="-1777593600" algn="l"/>
                <a:tab pos="73152" algn="l"/>
              </a:tabLst>
            </a:pPr>
            <a:r>
              <a:rPr lang="en-GB" sz="2600" kern="1400" dirty="0">
                <a:ln>
                  <a:noFill/>
                </a:ln>
                <a:solidFill>
                  <a:srgbClr val="1E144A"/>
                </a:solidFill>
                <a:effectLst/>
                <a:latin typeface="Arial" panose="020B0604020202020204" pitchFamily="34" charset="0"/>
              </a:rPr>
              <a:t>No claim(s) will be paid if the client replaces tyre(s) without authorisation from ERC.</a:t>
            </a:r>
            <a:endParaRPr lang="en-GB" sz="2600" kern="1400" dirty="0">
              <a:ln>
                <a:noFill/>
              </a:ln>
              <a:solidFill>
                <a:srgbClr val="1E144A"/>
              </a:solidFill>
              <a:effectLst/>
              <a:latin typeface="Myriad Pro Light" panose="020B0403030403020204"/>
            </a:endParaRPr>
          </a:p>
        </p:txBody>
      </p:sp>
      <p:pic>
        <p:nvPicPr>
          <p:cNvPr id="5" name="Picture 4" descr="A close-up of a logo&#10;&#10;Description automatically generated">
            <a:extLst>
              <a:ext uri="{FF2B5EF4-FFF2-40B4-BE49-F238E27FC236}">
                <a16:creationId xmlns:a16="http://schemas.microsoft.com/office/drawing/2014/main" id="{47C402E2-B8C7-3C23-8FE5-C158F17780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38257"/>
            <a:ext cx="4876800" cy="1955800"/>
          </a:xfrm>
          <a:prstGeom prst="rect">
            <a:avLst/>
          </a:prstGeom>
        </p:spPr>
      </p:pic>
    </p:spTree>
    <p:extLst>
      <p:ext uri="{BB962C8B-B14F-4D97-AF65-F5344CB8AC3E}">
        <p14:creationId xmlns:p14="http://schemas.microsoft.com/office/powerpoint/2010/main" val="249755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4" descr="Icon&#10;&#10;Description automatically generated">
            <a:extLst>
              <a:ext uri="{FF2B5EF4-FFF2-40B4-BE49-F238E27FC236}">
                <a16:creationId xmlns:a16="http://schemas.microsoft.com/office/drawing/2014/main" id="{BFFC71F6-97C3-4021-8B2D-1D37474D68A0}"/>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10. ERC Tyre Cover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36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8" name="TextBox 17">
            <a:extLst>
              <a:ext uri="{FF2B5EF4-FFF2-40B4-BE49-F238E27FC236}">
                <a16:creationId xmlns:a16="http://schemas.microsoft.com/office/drawing/2014/main" id="{F01DB4B6-AF5D-4A57-8CCC-983088E8A59C}"/>
              </a:ext>
            </a:extLst>
          </p:cNvPr>
          <p:cNvSpPr txBox="1"/>
          <p:nvPr/>
        </p:nvSpPr>
        <p:spPr>
          <a:xfrm>
            <a:off x="1915180" y="3509705"/>
            <a:ext cx="12607221" cy="8531823"/>
          </a:xfrm>
          <a:prstGeom prst="rect">
            <a:avLst/>
          </a:prstGeom>
          <a:noFill/>
        </p:spPr>
        <p:txBody>
          <a:bodyPr wrap="square" numCol="1" spcCol="36000" rtlCol="0">
            <a:spAutoFit/>
          </a:bodyPr>
          <a:lstStyle/>
          <a:p>
            <a:pPr marR="0" algn="l">
              <a:lnSpc>
                <a:spcPct val="110000"/>
              </a:lnSpc>
              <a:spcBef>
                <a:spcPts val="0"/>
              </a:spcBef>
              <a:spcAft>
                <a:spcPts val="400"/>
              </a:spcAft>
              <a:tabLst>
                <a:tab pos="-1223467200" algn="l"/>
                <a:tab pos="-1777593600" algn="l"/>
                <a:tab pos="73152"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The Insurer will not be liable to pay for any loss or resultant damage:</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tyres on any heavy commercial type vehicle or fare paying transport vehicles;</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caused to tyres by safety devices, or built-in safety mechanisms built into or fitted onto tyres;</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flat tyres, - where the tyre cannot be repaired as a result of a normal puncture;</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caused to tyres as a result of driving while the tyre(s) are deflated; (Punctured tyre(s)-: tyre(s) that could have been repaired, if not been driven on while punctured.)</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tyres that have a tread depth of less than 1mm at any point;</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tyres fitted to a vehicle used for racing, pace setting, speed testing, reliability trials, hire or reward, off-road activities, dispatch or courier services, or driving tuition;</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caused by or resulting from an accident involving the motor vehicle on which the tyres were fitted;</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a:t>
            </a:r>
            <a:r>
              <a:rPr lang="en-GB" sz="2400" kern="1400" dirty="0">
                <a:solidFill>
                  <a:srgbClr val="1E144A"/>
                </a:solidFill>
                <a:latin typeface="Arial" panose="020B0604020202020204" pitchFamily="34" charset="0"/>
                <a:cs typeface="Arial" panose="020B0604020202020204" pitchFamily="34" charset="0"/>
              </a:rPr>
              <a:t>threads</a:t>
            </a:r>
            <a:r>
              <a:rPr lang="en-GB" sz="2400" kern="1400" dirty="0">
                <a:ln>
                  <a:noFill/>
                </a:ln>
                <a:solidFill>
                  <a:srgbClr val="1E144A"/>
                </a:solidFill>
                <a:effectLst/>
                <a:latin typeface="Arial" panose="020B0604020202020204" pitchFamily="34" charset="0"/>
                <a:cs typeface="Arial" panose="020B0604020202020204" pitchFamily="34" charset="0"/>
              </a:rPr>
              <a:t>, i.e. tyres that have been refitted with rubber thread</a:t>
            </a:r>
            <a:r>
              <a:rPr lang="en-GB" sz="2400" kern="1400" dirty="0">
                <a:solidFill>
                  <a:srgbClr val="1E144A"/>
                </a:solidFill>
                <a:latin typeface="Arial" panose="020B0604020202020204" pitchFamily="34" charset="0"/>
                <a:cs typeface="Arial" panose="020B0604020202020204" pitchFamily="34" charset="0"/>
              </a:rPr>
              <a:t>s</a:t>
            </a:r>
            <a:r>
              <a:rPr lang="en-GB" sz="2400" kern="1400" dirty="0">
                <a:ln>
                  <a:noFill/>
                </a:ln>
                <a:solidFill>
                  <a:srgbClr val="1E144A"/>
                </a:solidFill>
                <a:effectLst/>
                <a:latin typeface="Arial" panose="020B0604020202020204" pitchFamily="34" charset="0"/>
                <a:cs typeface="Arial" panose="020B0604020202020204" pitchFamily="34" charset="0"/>
              </a:rPr>
              <a:t>;</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tyres still covered under a supplier or manufacturer’s warranty or guarantee period;</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from, or any liability arising from faulty manufacturing or fitment;</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the vehicle resulting from an event covered by this policy;</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to rims, mags or any safety devices fitted on or in the tyre;</a:t>
            </a:r>
          </a:p>
          <a:p>
            <a:pPr marL="636588"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or liability to third parties, or third party property damage;</a:t>
            </a:r>
          </a:p>
        </p:txBody>
      </p:sp>
      <p:sp>
        <p:nvSpPr>
          <p:cNvPr id="11" name="TextBox 10">
            <a:extLst>
              <a:ext uri="{FF2B5EF4-FFF2-40B4-BE49-F238E27FC236}">
                <a16:creationId xmlns:a16="http://schemas.microsoft.com/office/drawing/2014/main" id="{776D4EF6-58E8-4030-9B66-94172A58CB06}"/>
              </a:ext>
            </a:extLst>
          </p:cNvPr>
          <p:cNvSpPr txBox="1"/>
          <p:nvPr/>
        </p:nvSpPr>
        <p:spPr>
          <a:xfrm>
            <a:off x="15087695" y="3509705"/>
            <a:ext cx="7792025" cy="4618957"/>
          </a:xfrm>
          <a:prstGeom prst="rect">
            <a:avLst/>
          </a:prstGeom>
          <a:noFill/>
        </p:spPr>
        <p:txBody>
          <a:bodyPr wrap="square" numCol="1" spcCol="36000" rtlCol="0">
            <a:spAutoFit/>
          </a:bodyPr>
          <a:lstStyle/>
          <a:p>
            <a:pPr marR="0" algn="l">
              <a:lnSpc>
                <a:spcPct val="110000"/>
              </a:lnSpc>
              <a:spcBef>
                <a:spcPts val="0"/>
              </a:spcBef>
              <a:spcAft>
                <a:spcPts val="400"/>
              </a:spcAft>
              <a:tabLst>
                <a:tab pos="-1223467200" algn="l"/>
                <a:tab pos="-1777593600" algn="l"/>
                <a:tab pos="73152" algn="l"/>
              </a:tabLst>
            </a:pPr>
            <a:r>
              <a:rPr lang="en-GB" sz="2600" b="1" kern="1400" dirty="0">
                <a:ln>
                  <a:noFill/>
                </a:ln>
                <a:solidFill>
                  <a:srgbClr val="00B9B5"/>
                </a:solidFill>
                <a:effectLst/>
                <a:latin typeface="Arial" panose="020B0604020202020204" pitchFamily="34" charset="0"/>
              </a:rPr>
              <a:t>Tyre Insurance Tread &amp; Indemnity Limits</a:t>
            </a:r>
          </a:p>
          <a:p>
            <a:pPr marR="0" algn="l">
              <a:lnSpc>
                <a:spcPct val="110000"/>
              </a:lnSpc>
              <a:spcBef>
                <a:spcPts val="0"/>
              </a:spcBef>
              <a:spcAft>
                <a:spcPts val="400"/>
              </a:spcAft>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Our indemnity limits will be calculated as follows</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1mm left on the tyre – 12.5%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2mm left on the tyre – 25%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3mm left on the tyre – 37.5%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4mm left on the tyre – 50%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5mm left on the tyre – 62.5%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6mm left on the tyre – 75%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7mm left on the tyre – 87.5% of the cost of the tyre</a:t>
            </a:r>
          </a:p>
          <a:p>
            <a:pPr marL="457200" marR="0" indent="-457200" algn="l">
              <a:lnSpc>
                <a:spcPct val="110000"/>
              </a:lnSpc>
              <a:spcBef>
                <a:spcPts val="0"/>
              </a:spcBef>
              <a:spcAft>
                <a:spcPts val="400"/>
              </a:spcAft>
              <a:buClr>
                <a:srgbClr val="1E144A"/>
              </a:buClr>
              <a:buSzPct val="70000"/>
              <a:buFont typeface="Arial" panose="020B0604020202020204" pitchFamily="34" charset="0"/>
              <a:buChar char="•"/>
              <a:tabLst>
                <a:tab pos="-1223467200" algn="l"/>
                <a:tab pos="-1777593600" algn="l"/>
                <a:tab pos="73152" algn="l"/>
              </a:tabLst>
            </a:pPr>
            <a:r>
              <a:rPr lang="en-GB" sz="2400" kern="1400" dirty="0">
                <a:ln>
                  <a:noFill/>
                </a:ln>
                <a:solidFill>
                  <a:srgbClr val="1E144A"/>
                </a:solidFill>
                <a:effectLst/>
                <a:latin typeface="Arial" panose="020B0604020202020204" pitchFamily="34" charset="0"/>
                <a:cs typeface="Arial" panose="020B0604020202020204" pitchFamily="34" charset="0"/>
              </a:rPr>
              <a:t>8mm left on the tyre – 100% of the cost of the tyre</a:t>
            </a:r>
          </a:p>
        </p:txBody>
      </p:sp>
      <p:pic>
        <p:nvPicPr>
          <p:cNvPr id="2" name="Picture 3" descr="A picture containing text, sign&#10;&#10;Description automatically generated">
            <a:extLst>
              <a:ext uri="{FF2B5EF4-FFF2-40B4-BE49-F238E27FC236}">
                <a16:creationId xmlns:a16="http://schemas.microsoft.com/office/drawing/2014/main" id="{283484AC-1EC0-403A-9410-B3A953191198}"/>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descr="A close-up of a logo&#10;&#10;Description automatically generated">
            <a:extLst>
              <a:ext uri="{FF2B5EF4-FFF2-40B4-BE49-F238E27FC236}">
                <a16:creationId xmlns:a16="http://schemas.microsoft.com/office/drawing/2014/main" id="{DD4CA94D-7FBA-95B3-55F2-5CEC6C1E95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2082409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DF949CFB-0454-4E02-9F24-05979E0743AB}"/>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11. Credit Shortfall</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975013" y="3387772"/>
            <a:ext cx="22242655" cy="1446550"/>
          </a:xfrm>
          <a:prstGeom prst="rect">
            <a:avLst/>
          </a:prstGeom>
          <a:noFill/>
        </p:spPr>
        <p:txBody>
          <a:bodyPr wrap="square" numCol="1" spcCol="36000" rtlCol="0">
            <a:spAutoFit/>
          </a:bodyPr>
          <a:lstStyle/>
          <a:p>
            <a:pPr lvl="1">
              <a:spcAft>
                <a:spcPts val="6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insures you for the shortfall arising following a total loss settlement per the Underlying Insurance Policy; this</a:t>
            </a:r>
          </a:p>
          <a:p>
            <a:pPr lvl="1">
              <a:spcAft>
                <a:spcPts val="6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amount is calculated as the difference between the retail value (as stipulated in the TransUnion Dealers Guide) and the</a:t>
            </a:r>
          </a:p>
          <a:p>
            <a:pPr lvl="1">
              <a:spcAft>
                <a:spcPts val="6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Statutory Settlement Balance in the applicable Credit Agreement as defined.</a:t>
            </a:r>
          </a:p>
        </p:txBody>
      </p:sp>
      <p:sp>
        <p:nvSpPr>
          <p:cNvPr id="18" name="TextBox 17">
            <a:extLst>
              <a:ext uri="{FF2B5EF4-FFF2-40B4-BE49-F238E27FC236}">
                <a16:creationId xmlns:a16="http://schemas.microsoft.com/office/drawing/2014/main" id="{B2254D9F-FF25-4AFC-B2A9-9822FF124E16}"/>
              </a:ext>
            </a:extLst>
          </p:cNvPr>
          <p:cNvSpPr txBox="1"/>
          <p:nvPr/>
        </p:nvSpPr>
        <p:spPr>
          <a:xfrm>
            <a:off x="1875424" y="9092929"/>
            <a:ext cx="21805413" cy="3405035"/>
          </a:xfrm>
          <a:prstGeom prst="rect">
            <a:avLst/>
          </a:prstGeom>
          <a:noFill/>
        </p:spPr>
        <p:txBody>
          <a:bodyPr wrap="square" numCol="1" spcCol="36000" rtlCol="0">
            <a:spAutoFit/>
          </a:bodyPr>
          <a:lstStyle/>
          <a:p>
            <a:pPr marR="0" algn="l">
              <a:lnSpc>
                <a:spcPct val="110000"/>
              </a:lnSpc>
              <a:spcBef>
                <a:spcPts val="0"/>
              </a:spcBef>
              <a:spcAft>
                <a:spcPts val="400"/>
              </a:spcAft>
              <a:tabLst>
                <a:tab pos="-1223467200" algn="l"/>
                <a:tab pos="-1777593600" algn="l"/>
                <a:tab pos="73152"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Excluding any amount not directly related to the financing of the purchase / lease of the Insured Vehicle and its accessories such as but not limited to insurance premiums, maintenance agreements, warranty agreements and the like.</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Excluding any arrear amounts, interest on arrears or any other fees, such as but not limited to maintenance fees </a:t>
            </a:r>
            <a:r>
              <a:rPr lang="en-GB" sz="2600" kern="1400" dirty="0">
                <a:solidFill>
                  <a:srgbClr val="1D1349"/>
                </a:solidFill>
                <a:latin typeface="Arial" panose="020B0604020202020204" pitchFamily="34" charset="0"/>
              </a:rPr>
              <a:t>and </a:t>
            </a:r>
            <a:r>
              <a:rPr lang="en-GB" sz="2600" kern="1400" dirty="0">
                <a:ln>
                  <a:noFill/>
                </a:ln>
                <a:solidFill>
                  <a:srgbClr val="1D1349"/>
                </a:solidFill>
                <a:effectLst/>
                <a:latin typeface="Arial" panose="020B0604020202020204" pitchFamily="34" charset="0"/>
              </a:rPr>
              <a:t>any residual payment due under the final instalment and any re-financed payments.</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Inner Excess will be nil and or as noted on Policy Schedule.</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If a 0% deposit was paid when the finance agreement incepted and/or the finance term exceeded 60 months, an alternative rate will apply.</a:t>
            </a:r>
            <a:r>
              <a:rPr lang="en-GB" sz="2600" kern="1400" dirty="0">
                <a:ln>
                  <a:noFill/>
                </a:ln>
                <a:solidFill>
                  <a:srgbClr val="000000"/>
                </a:solidFill>
                <a:effectLst/>
                <a:latin typeface="Calibri" panose="020F050202020403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A70DD96E-BA52-4289-9F0E-B119999DC039}"/>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6" name="Picture 5">
            <a:extLst>
              <a:ext uri="{FF2B5EF4-FFF2-40B4-BE49-F238E27FC236}">
                <a16:creationId xmlns:a16="http://schemas.microsoft.com/office/drawing/2014/main" id="{C818DA18-A483-4EB5-B35C-939B5B1CC59B}"/>
              </a:ext>
            </a:extLst>
          </p:cNvPr>
          <p:cNvPicPr>
            <a:picLocks noChangeAspect="1"/>
          </p:cNvPicPr>
          <p:nvPr/>
        </p:nvPicPr>
        <p:blipFill>
          <a:blip r:embed="rId5"/>
          <a:stretch>
            <a:fillRect/>
          </a:stretch>
        </p:blipFill>
        <p:spPr>
          <a:xfrm>
            <a:off x="1954936" y="5275934"/>
            <a:ext cx="13680000" cy="3510257"/>
          </a:xfrm>
          <a:prstGeom prst="rect">
            <a:avLst/>
          </a:prstGeom>
        </p:spPr>
      </p:pic>
      <p:pic>
        <p:nvPicPr>
          <p:cNvPr id="5" name="Picture 4" descr="A close-up of a logo&#10;&#10;Description automatically generated">
            <a:extLst>
              <a:ext uri="{FF2B5EF4-FFF2-40B4-BE49-F238E27FC236}">
                <a16:creationId xmlns:a16="http://schemas.microsoft.com/office/drawing/2014/main" id="{DF1A7BAB-F1B4-5412-8408-FCEB549EFF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273049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5AB02F49-F180-4DF1-91D2-02786A6A7B7C}"/>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12. Car Hire</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994891" y="3387772"/>
            <a:ext cx="22242655" cy="2246769"/>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ERC will pay the actual Car Hire charges including the cost of delivery if the insured vehicle is unusable or is being repaired following loss or damage covered under the underlying motor section or while the vehicle remains uncovered following theft, subject to availability, in terms of the selection of the Group car as shown in the schedule.</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If selected, ERC will also pay for a period of 5 days after a mechanical breakdown of the vehicle and for two days’ rental for routine servicing of the Insured vehicle.</a:t>
            </a:r>
          </a:p>
        </p:txBody>
      </p:sp>
      <p:pic>
        <p:nvPicPr>
          <p:cNvPr id="2" name="Picture 3" descr="A picture containing text, sign&#10;&#10;Description automatically generated">
            <a:extLst>
              <a:ext uri="{FF2B5EF4-FFF2-40B4-BE49-F238E27FC236}">
                <a16:creationId xmlns:a16="http://schemas.microsoft.com/office/drawing/2014/main" id="{8C09644A-1DCE-4A12-AA5F-C51437E49AF3}"/>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15" name="Picture 14">
            <a:extLst>
              <a:ext uri="{FF2B5EF4-FFF2-40B4-BE49-F238E27FC236}">
                <a16:creationId xmlns:a16="http://schemas.microsoft.com/office/drawing/2014/main" id="{FDD1D9A9-D78C-8E89-766A-F3EC8F1AD1A6}"/>
              </a:ext>
            </a:extLst>
          </p:cNvPr>
          <p:cNvPicPr>
            <a:picLocks noChangeAspect="1"/>
          </p:cNvPicPr>
          <p:nvPr/>
        </p:nvPicPr>
        <p:blipFill>
          <a:blip r:embed="rId5"/>
          <a:stretch>
            <a:fillRect/>
          </a:stretch>
        </p:blipFill>
        <p:spPr>
          <a:xfrm>
            <a:off x="14468222" y="8610181"/>
            <a:ext cx="2770908" cy="2174018"/>
          </a:xfrm>
          <a:prstGeom prst="rect">
            <a:avLst/>
          </a:prstGeom>
        </p:spPr>
      </p:pic>
      <p:pic>
        <p:nvPicPr>
          <p:cNvPr id="6" name="Picture 5" descr="A close-up of a logo&#10;&#10;Description automatically generated">
            <a:extLst>
              <a:ext uri="{FF2B5EF4-FFF2-40B4-BE49-F238E27FC236}">
                <a16:creationId xmlns:a16="http://schemas.microsoft.com/office/drawing/2014/main" id="{D5161F0F-EB5B-D454-1771-3E1DB37754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pic>
        <p:nvPicPr>
          <p:cNvPr id="4" name="Picture 3" descr="A screenshot of a vehicle registration table&#10;&#10;AI-generated content may be incorrect.">
            <a:extLst>
              <a:ext uri="{FF2B5EF4-FFF2-40B4-BE49-F238E27FC236}">
                <a16:creationId xmlns:a16="http://schemas.microsoft.com/office/drawing/2014/main" id="{222DEA0B-0ABF-45C6-EBE1-404A9256A7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17965" y="6010134"/>
            <a:ext cx="12537630" cy="7525657"/>
          </a:xfrm>
          <a:prstGeom prst="rect">
            <a:avLst/>
          </a:prstGeom>
        </p:spPr>
      </p:pic>
      <p:pic>
        <p:nvPicPr>
          <p:cNvPr id="9" name="Picture 8" descr="A white background with black text&#10;&#10;AI-generated content may be incorrect.">
            <a:extLst>
              <a:ext uri="{FF2B5EF4-FFF2-40B4-BE49-F238E27FC236}">
                <a16:creationId xmlns:a16="http://schemas.microsoft.com/office/drawing/2014/main" id="{24CC4070-F5F8-3FC8-A5BB-ACACE6E789D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255595" y="10919784"/>
            <a:ext cx="7501072" cy="2511584"/>
          </a:xfrm>
          <a:prstGeom prst="rect">
            <a:avLst/>
          </a:prstGeom>
        </p:spPr>
      </p:pic>
    </p:spTree>
    <p:extLst>
      <p:ext uri="{BB962C8B-B14F-4D97-AF65-F5344CB8AC3E}">
        <p14:creationId xmlns:p14="http://schemas.microsoft.com/office/powerpoint/2010/main" val="1477663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4F636BF3-443F-42B7-B913-58ECA767B491}"/>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12. Car Hire</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EB7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7" name="TextBox 16">
            <a:extLst>
              <a:ext uri="{FF2B5EF4-FFF2-40B4-BE49-F238E27FC236}">
                <a16:creationId xmlns:a16="http://schemas.microsoft.com/office/drawing/2014/main" id="{61BE04A9-F902-499F-AA17-FBDBAA115612}"/>
              </a:ext>
            </a:extLst>
          </p:cNvPr>
          <p:cNvSpPr txBox="1"/>
          <p:nvPr/>
        </p:nvSpPr>
        <p:spPr>
          <a:xfrm>
            <a:off x="1954936" y="3524305"/>
            <a:ext cx="21022763" cy="5246501"/>
          </a:xfrm>
          <a:prstGeom prst="rect">
            <a:avLst/>
          </a:prstGeom>
          <a:noFill/>
        </p:spPr>
        <p:txBody>
          <a:bodyPr wrap="square" numCol="1" spcCol="36000" rtlCol="0">
            <a:spAutoFit/>
          </a:bodyPr>
          <a:lstStyle/>
          <a:p>
            <a:pPr marL="0" marR="0" indent="0" algn="l">
              <a:lnSpc>
                <a:spcPct val="110000"/>
              </a:lnSpc>
              <a:spcBef>
                <a:spcPts val="800"/>
              </a:spcBef>
              <a:spcAft>
                <a:spcPts val="400"/>
              </a:spcAft>
              <a:tabLst>
                <a:tab pos="-1777593600" algn="l"/>
                <a:tab pos="73152" algn="l"/>
              </a:tabLst>
            </a:pPr>
            <a:r>
              <a:rPr lang="en-GB" sz="2600" b="1" kern="1400" dirty="0">
                <a:ln>
                  <a:noFill/>
                </a:ln>
                <a:solidFill>
                  <a:srgbClr val="00B9B5"/>
                </a:solidFill>
                <a:effectLst/>
                <a:latin typeface="Myriad Pro"/>
              </a:rPr>
              <a:t>When will we arrange Car Hire?</a:t>
            </a:r>
          </a:p>
          <a:p>
            <a:pPr marL="457200" marR="0" indent="-457200" algn="l">
              <a:lnSpc>
                <a:spcPct val="119000"/>
              </a:lnSpc>
              <a:spcBef>
                <a:spcPts val="0"/>
              </a:spcBef>
              <a:spcAft>
                <a:spcPts val="600"/>
              </a:spcAft>
              <a:buClr>
                <a:srgbClr val="1E144A"/>
              </a:buClr>
              <a:buSzPct val="70000"/>
              <a:buFont typeface="Arial" panose="020B0604020202020204" pitchFamily="34" charset="0"/>
              <a:buChar char="•"/>
            </a:pPr>
            <a:r>
              <a:rPr lang="en-GB" sz="2400" kern="1400" dirty="0">
                <a:ln>
                  <a:noFill/>
                </a:ln>
                <a:solidFill>
                  <a:srgbClr val="1E144A"/>
                </a:solidFill>
                <a:effectLst/>
                <a:latin typeface="Arial" panose="020B0604020202020204" pitchFamily="34" charset="0"/>
                <a:cs typeface="Arial" panose="020B0604020202020204" pitchFamily="34" charset="0"/>
              </a:rPr>
              <a:t>Insured Vehicle Stolen or Hijacked - We will arrange car hire upon receipt of instructions accompanied by copies of the claim forms from the insurer.</a:t>
            </a:r>
          </a:p>
          <a:p>
            <a:pPr marL="457200" marR="0" indent="-457200" algn="l">
              <a:lnSpc>
                <a:spcPct val="119000"/>
              </a:lnSpc>
              <a:spcBef>
                <a:spcPts val="0"/>
              </a:spcBef>
              <a:spcAft>
                <a:spcPts val="600"/>
              </a:spcAft>
              <a:buClr>
                <a:srgbClr val="1E144A"/>
              </a:buClr>
              <a:buSzPct val="70000"/>
              <a:buFont typeface="Arial" panose="020B0604020202020204" pitchFamily="34" charset="0"/>
              <a:buChar char="•"/>
            </a:pPr>
            <a:r>
              <a:rPr lang="en-GB" sz="2400" kern="1400" dirty="0">
                <a:ln>
                  <a:noFill/>
                </a:ln>
                <a:solidFill>
                  <a:srgbClr val="1E144A"/>
                </a:solidFill>
                <a:effectLst/>
                <a:latin typeface="Arial" panose="020B0604020202020204" pitchFamily="34" charset="0"/>
                <a:cs typeface="Arial" panose="020B0604020202020204" pitchFamily="34" charset="0"/>
              </a:rPr>
              <a:t>Insured Vehicle damaged but drivable - Provided we have received instructions and copies of claim forms from the Insurer, we will arrange car hire as soon as the insured vehicle has been delivered to an approved panel beater</a:t>
            </a:r>
          </a:p>
          <a:p>
            <a:pPr marL="457200" marR="0" indent="-457200" algn="l">
              <a:lnSpc>
                <a:spcPct val="119000"/>
              </a:lnSpc>
              <a:spcBef>
                <a:spcPts val="0"/>
              </a:spcBef>
              <a:spcAft>
                <a:spcPts val="600"/>
              </a:spcAft>
              <a:buClr>
                <a:srgbClr val="1E144A"/>
              </a:buClr>
              <a:buSzPct val="70000"/>
              <a:buFont typeface="Arial" panose="020B0604020202020204" pitchFamily="34" charset="0"/>
              <a:buChar char="•"/>
            </a:pPr>
            <a:r>
              <a:rPr lang="en-GB" sz="2400" kern="1400" dirty="0">
                <a:ln>
                  <a:noFill/>
                </a:ln>
                <a:solidFill>
                  <a:srgbClr val="1E144A"/>
                </a:solidFill>
                <a:effectLst/>
                <a:latin typeface="Arial" panose="020B0604020202020204" pitchFamily="34" charset="0"/>
                <a:cs typeface="Arial" panose="020B0604020202020204" pitchFamily="34" charset="0"/>
              </a:rPr>
              <a:t>Insured Vehicle damaged and not drivable - Provided we have received instructions and copies of claim forms from the insurer, we will arrange car hire as soon as the insured vehicle has been towed.</a:t>
            </a:r>
          </a:p>
          <a:p>
            <a:pPr marL="457200" marR="0" indent="-457200" algn="l">
              <a:lnSpc>
                <a:spcPct val="119000"/>
              </a:lnSpc>
              <a:spcBef>
                <a:spcPts val="0"/>
              </a:spcBef>
              <a:spcAft>
                <a:spcPts val="600"/>
              </a:spcAft>
              <a:buClr>
                <a:srgbClr val="1E144A"/>
              </a:buClr>
              <a:buSzPct val="70000"/>
              <a:buFont typeface="Arial" panose="020B0604020202020204" pitchFamily="34" charset="0"/>
              <a:buChar char="•"/>
            </a:pPr>
            <a:r>
              <a:rPr lang="en-GB" sz="2400" kern="1400" dirty="0">
                <a:ln>
                  <a:noFill/>
                </a:ln>
                <a:solidFill>
                  <a:srgbClr val="1E144A"/>
                </a:solidFill>
                <a:effectLst/>
                <a:latin typeface="Arial" panose="020B0604020202020204" pitchFamily="34" charset="0"/>
                <a:cs typeface="Arial" panose="020B0604020202020204" pitchFamily="34" charset="0"/>
              </a:rPr>
              <a:t>Mechanical Breakdown (If cover is included) - Upon receipt of instructions accompanied by the mechanical breakdown claim form from the insurer, we will provide the insured with a hired vehicle for a period of up to 5 days whilst the insured vehicle is not in the insured’s possession.</a:t>
            </a:r>
          </a:p>
          <a:p>
            <a:pPr marL="457200" marR="0" indent="-457200" algn="l">
              <a:lnSpc>
                <a:spcPct val="119000"/>
              </a:lnSpc>
              <a:spcBef>
                <a:spcPts val="0"/>
              </a:spcBef>
              <a:spcAft>
                <a:spcPts val="600"/>
              </a:spcAft>
              <a:buClr>
                <a:srgbClr val="1E144A"/>
              </a:buClr>
              <a:buSzPct val="70000"/>
              <a:buFont typeface="Arial" panose="020B0604020202020204" pitchFamily="34" charset="0"/>
              <a:buChar char="•"/>
            </a:pPr>
            <a:r>
              <a:rPr lang="en-GB" sz="2400" kern="1400" dirty="0">
                <a:ln>
                  <a:noFill/>
                </a:ln>
                <a:solidFill>
                  <a:srgbClr val="1E144A"/>
                </a:solidFill>
                <a:effectLst/>
                <a:latin typeface="Arial" panose="020B0604020202020204" pitchFamily="34" charset="0"/>
                <a:cs typeface="Arial" panose="020B0604020202020204" pitchFamily="34" charset="0"/>
              </a:rPr>
              <a:t>Routine Services (Two claims per annum and if cover is included) - Upon receipt of instructions accompanied by written confirmation from an approved motor dealer confirming the service date, we will provide the insured with a hired vehicle for a period of 2 days, twice per annum, whilst the insured vehicle is not in the insured’s possession</a:t>
            </a:r>
          </a:p>
        </p:txBody>
      </p:sp>
      <p:pic>
        <p:nvPicPr>
          <p:cNvPr id="2" name="Picture 3" descr="A picture containing text, sign&#10;&#10;Description automatically generated">
            <a:extLst>
              <a:ext uri="{FF2B5EF4-FFF2-40B4-BE49-F238E27FC236}">
                <a16:creationId xmlns:a16="http://schemas.microsoft.com/office/drawing/2014/main" id="{0F15D8CA-C51D-40AB-9D19-BB7C8E18C1D1}"/>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F7CFC31E-FC3A-49A5-986E-0A8493AB363F}"/>
              </a:ext>
            </a:extLst>
          </p:cNvPr>
          <p:cNvPicPr>
            <a:picLocks noChangeAspect="1"/>
          </p:cNvPicPr>
          <p:nvPr/>
        </p:nvPicPr>
        <p:blipFill>
          <a:blip r:embed="rId5"/>
          <a:stretch>
            <a:fillRect/>
          </a:stretch>
        </p:blipFill>
        <p:spPr>
          <a:xfrm>
            <a:off x="2014570" y="9061619"/>
            <a:ext cx="10299041" cy="4234164"/>
          </a:xfrm>
          <a:prstGeom prst="rect">
            <a:avLst/>
          </a:prstGeom>
        </p:spPr>
      </p:pic>
      <p:pic>
        <p:nvPicPr>
          <p:cNvPr id="6" name="Picture 5" descr="A close-up of a logo&#10;&#10;Description automatically generated">
            <a:extLst>
              <a:ext uri="{FF2B5EF4-FFF2-40B4-BE49-F238E27FC236}">
                <a16:creationId xmlns:a16="http://schemas.microsoft.com/office/drawing/2014/main" id="{E9147734-2097-3AD5-305C-6C3A2B2071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2845204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4" descr="Icon&#10;&#10;Description automatically generated">
            <a:extLst>
              <a:ext uri="{FF2B5EF4-FFF2-40B4-BE49-F238E27FC236}">
                <a16:creationId xmlns:a16="http://schemas.microsoft.com/office/drawing/2014/main" id="{7C89E3DC-78B5-41DB-9A46-065CF70B7D18}"/>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13. Goods in Transit (GIT) – Basic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82C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989089" y="3387772"/>
            <a:ext cx="22242655" cy="89255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covers your specified vehicle’s GIT Basic excess applicable, which is calculated and payable on your Underlying Insurance Policy limited to the Sum Insured and Specified excesses as stated in the Policy Schedule and the maximum Sum Insured.</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2129BEC4-80B5-4BB4-A060-86718003435C}"/>
              </a:ext>
            </a:extLst>
          </p:cNvPr>
          <p:cNvSpPr txBox="1"/>
          <p:nvPr/>
        </p:nvSpPr>
        <p:spPr>
          <a:xfrm>
            <a:off x="1963457" y="8306427"/>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15" name="TextBox 14">
            <a:extLst>
              <a:ext uri="{FF2B5EF4-FFF2-40B4-BE49-F238E27FC236}">
                <a16:creationId xmlns:a16="http://schemas.microsoft.com/office/drawing/2014/main" id="{979D2565-F0E2-4788-8AC8-FC088BFC3735}"/>
              </a:ext>
            </a:extLst>
          </p:cNvPr>
          <p:cNvSpPr txBox="1"/>
          <p:nvPr/>
        </p:nvSpPr>
        <p:spPr>
          <a:xfrm>
            <a:off x="1686796" y="8924458"/>
            <a:ext cx="21805413" cy="492443"/>
          </a:xfrm>
          <a:prstGeom prst="rect">
            <a:avLst/>
          </a:prstGeom>
          <a:noFill/>
        </p:spPr>
        <p:txBody>
          <a:bodyPr wrap="square" numCol="1" spcCol="36000" rtlCol="0">
            <a:spAutoFit/>
          </a:bodyPr>
          <a:lstStyle/>
          <a:p>
            <a:pPr marL="723900" lvl="1" indent="-457200">
              <a:spcAft>
                <a:spcPts val="1200"/>
              </a:spcAft>
              <a:buClr>
                <a:srgbClr val="002060"/>
              </a:buClr>
              <a:buBlip>
                <a:blip r:embed="rId4"/>
              </a:buBlip>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Cover can be extended to include Tarps, Ropes, Chains, Debris removal etc.</a:t>
            </a:r>
          </a:p>
        </p:txBody>
      </p:sp>
      <p:sp>
        <p:nvSpPr>
          <p:cNvPr id="17" name="TextBox 16">
            <a:extLst>
              <a:ext uri="{FF2B5EF4-FFF2-40B4-BE49-F238E27FC236}">
                <a16:creationId xmlns:a16="http://schemas.microsoft.com/office/drawing/2014/main" id="{BBF779F2-BBBD-47F1-BEFF-4C604A034389}"/>
              </a:ext>
            </a:extLst>
          </p:cNvPr>
          <p:cNvSpPr txBox="1"/>
          <p:nvPr/>
        </p:nvSpPr>
        <p:spPr>
          <a:xfrm>
            <a:off x="1944784" y="9615424"/>
            <a:ext cx="21657893" cy="5086264"/>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636588" algn="l"/>
                <a:tab pos="1073150"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636588" algn="l"/>
                <a:tab pos="1073150" algn="l"/>
              </a:tabLst>
            </a:pPr>
            <a:r>
              <a:rPr lang="en-GB" sz="2600" kern="1400" dirty="0">
                <a:ln>
                  <a:noFill/>
                </a:ln>
                <a:solidFill>
                  <a:srgbClr val="1D1349"/>
                </a:solidFill>
                <a:effectLst/>
                <a:latin typeface="Arial" panose="020B0604020202020204" pitchFamily="34" charset="0"/>
              </a:rPr>
              <a:t>1. 	No cover will apply in the event of aggregate deductibles. </a:t>
            </a:r>
            <a:endParaRPr lang="en-GB" sz="2600" kern="1400" dirty="0">
              <a:ln>
                <a:noFill/>
              </a:ln>
              <a:solidFill>
                <a:srgbClr val="000000"/>
              </a:solidFill>
              <a:effectLst/>
              <a:latin typeface="Myriad Pro Light"/>
            </a:endParaRPr>
          </a:p>
          <a:p>
            <a:pPr marL="575945" marR="0" indent="0" algn="l">
              <a:lnSpc>
                <a:spcPct val="120000"/>
              </a:lnSpc>
              <a:spcBef>
                <a:spcPts val="0"/>
              </a:spcBef>
              <a:spcAft>
                <a:spcPts val="400"/>
              </a:spcAft>
              <a:tabLst>
                <a:tab pos="636588" algn="l"/>
                <a:tab pos="1073150" algn="l"/>
              </a:tabLst>
            </a:pPr>
            <a:r>
              <a:rPr lang="en-GB" sz="2600" kern="1400" dirty="0">
                <a:ln>
                  <a:noFill/>
                </a:ln>
                <a:solidFill>
                  <a:srgbClr val="1D1349"/>
                </a:solidFill>
                <a:effectLst/>
                <a:latin typeface="Arial" panose="020B0604020202020204" pitchFamily="34" charset="0"/>
              </a:rPr>
              <a:t>2. 	Insured Cargo Exclusions: Antiques, antiquities of any description, arms, ammunition, bank and treasury notes, bullion, cash, mobile 		telephones and accessories, copper, deeds, designs, documents of any description, explosives, film, gold, or silver articles, used 			household goods and personal effects, jewellery, liquor (other than wine or beer), live animals, motor vehicles of any description, plans, 		precious metals or stones, pre-paid phone cards or vouchers, specie, stamps, tickets, tobacco products and traveller's cheques unless 		specifically included in the policy schedule. </a:t>
            </a:r>
            <a:endParaRPr lang="en-GB" sz="2600" kern="1400" dirty="0">
              <a:ln>
                <a:noFill/>
              </a:ln>
              <a:solidFill>
                <a:srgbClr val="000000"/>
              </a:solidFill>
              <a:effectLst/>
              <a:latin typeface="Myriad Pro Light"/>
            </a:endParaRPr>
          </a:p>
          <a:p>
            <a:pPr marL="0" marR="0" indent="0" algn="l">
              <a:lnSpc>
                <a:spcPct val="119000"/>
              </a:lnSpc>
              <a:spcBef>
                <a:spcPts val="0"/>
              </a:spcBef>
              <a:spcAft>
                <a:spcPts val="600"/>
              </a:spcAft>
              <a:tabLst>
                <a:tab pos="636588" algn="l"/>
                <a:tab pos="1073150" algn="l"/>
              </a:tabLst>
            </a:pPr>
            <a:r>
              <a:rPr lang="en-GB" sz="2600" kern="1400" dirty="0">
                <a:ln>
                  <a:noFill/>
                </a:ln>
                <a:solidFill>
                  <a:srgbClr val="000000"/>
                </a:solidFill>
                <a:effectLst/>
                <a:latin typeface="Calibri" panose="020F0502020204030204" pitchFamily="34" charset="0"/>
              </a:rPr>
              <a:t> </a:t>
            </a:r>
          </a:p>
          <a:p>
            <a:pPr marL="514350" marR="0" indent="-514350" algn="l">
              <a:lnSpc>
                <a:spcPct val="120000"/>
              </a:lnSpc>
              <a:spcBef>
                <a:spcPts val="0"/>
              </a:spcBef>
              <a:spcAft>
                <a:spcPts val="100"/>
              </a:spcAft>
              <a:buAutoNum type="arabicPeriod" startAt="9"/>
              <a:tabLst>
                <a:tab pos="636588" algn="l"/>
                <a:tab pos="1073150" algn="l"/>
              </a:tabLst>
            </a:pPr>
            <a:endParaRPr lang="en-GB" sz="2600" kern="1400" dirty="0">
              <a:ln>
                <a:noFill/>
              </a:ln>
              <a:solidFill>
                <a:srgbClr val="1E144A"/>
              </a:solidFill>
              <a:effectLst/>
              <a:latin typeface="Arial" panose="020B0604020202020204" pitchFamily="34" charset="0"/>
              <a:cs typeface="Arial" panose="020B0604020202020204" pitchFamily="34" charset="0"/>
            </a:endParaRPr>
          </a:p>
          <a:p>
            <a:pPr marL="0" marR="0" indent="0" algn="l">
              <a:lnSpc>
                <a:spcPct val="119000"/>
              </a:lnSpc>
              <a:spcBef>
                <a:spcPts val="0"/>
              </a:spcBef>
              <a:spcAft>
                <a:spcPts val="600"/>
              </a:spcAft>
              <a:tabLst>
                <a:tab pos="636588" algn="l"/>
                <a:tab pos="1073150" algn="l"/>
              </a:tabLst>
            </a:pPr>
            <a:r>
              <a:rPr lang="en-GB" sz="2600" kern="1400" dirty="0">
                <a:ln>
                  <a:noFill/>
                </a:ln>
                <a:solidFill>
                  <a:srgbClr val="1E144A"/>
                </a:solidFill>
                <a:effectLst/>
                <a:latin typeface="Arial" panose="020B0604020202020204" pitchFamily="34" charset="0"/>
                <a:cs typeface="Arial" panose="020B0604020202020204" pitchFamily="34" charset="0"/>
              </a:rPr>
              <a:t> </a:t>
            </a:r>
          </a:p>
        </p:txBody>
      </p:sp>
      <p:pic>
        <p:nvPicPr>
          <p:cNvPr id="5" name="Picture 3" descr="A picture containing text, sign&#10;&#10;Description automatically generated">
            <a:extLst>
              <a:ext uri="{FF2B5EF4-FFF2-40B4-BE49-F238E27FC236}">
                <a16:creationId xmlns:a16="http://schemas.microsoft.com/office/drawing/2014/main" id="{059FC1F9-6AB7-4C51-A4C5-825A45A0EFC0}"/>
              </a:ext>
            </a:extLst>
          </p:cNvPr>
          <p:cNvPicPr>
            <a:picLocks noChangeAspect="1"/>
          </p:cNvPicPr>
          <p:nvPr/>
        </p:nvPicPr>
        <p:blipFill>
          <a:blip r:embed="rId5"/>
          <a:stretch>
            <a:fillRect/>
          </a:stretch>
        </p:blipFill>
        <p:spPr>
          <a:xfrm>
            <a:off x="905648" y="651732"/>
            <a:ext cx="6117771" cy="1415591"/>
          </a:xfrm>
          <a:prstGeom prst="rect">
            <a:avLst/>
          </a:prstGeom>
        </p:spPr>
      </p:pic>
      <p:pic>
        <p:nvPicPr>
          <p:cNvPr id="21" name="Picture 20">
            <a:extLst>
              <a:ext uri="{FF2B5EF4-FFF2-40B4-BE49-F238E27FC236}">
                <a16:creationId xmlns:a16="http://schemas.microsoft.com/office/drawing/2014/main" id="{B9B8B242-4826-4935-8A94-EC9DE762E8B6}"/>
              </a:ext>
            </a:extLst>
          </p:cNvPr>
          <p:cNvPicPr>
            <a:picLocks noChangeAspect="1"/>
          </p:cNvPicPr>
          <p:nvPr/>
        </p:nvPicPr>
        <p:blipFill>
          <a:blip r:embed="rId6"/>
          <a:stretch>
            <a:fillRect/>
          </a:stretch>
        </p:blipFill>
        <p:spPr>
          <a:xfrm>
            <a:off x="2004421" y="4645387"/>
            <a:ext cx="13320000" cy="3097778"/>
          </a:xfrm>
          <a:prstGeom prst="rect">
            <a:avLst/>
          </a:prstGeom>
        </p:spPr>
      </p:pic>
      <p:pic>
        <p:nvPicPr>
          <p:cNvPr id="3" name="Picture 2" descr="A close-up of a logo&#10;&#10;Description automatically generated">
            <a:extLst>
              <a:ext uri="{FF2B5EF4-FFF2-40B4-BE49-F238E27FC236}">
                <a16:creationId xmlns:a16="http://schemas.microsoft.com/office/drawing/2014/main" id="{E58450E9-6295-9588-2732-A00A1150E2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1457421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9AB4C6B3-DA7C-4DA8-A0DD-D30EE4413ADB}"/>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13. Goods in Transit (GIT) – Basic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82C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897045" y="3387772"/>
            <a:ext cx="21657893" cy="9926051"/>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636588" algn="l"/>
              </a:tabLst>
            </a:pPr>
            <a:r>
              <a:rPr lang="en-GB" sz="2600" b="1" kern="1400" dirty="0">
                <a:ln>
                  <a:noFill/>
                </a:ln>
                <a:solidFill>
                  <a:srgbClr val="00BAB6"/>
                </a:solidFill>
                <a:effectLst/>
                <a:latin typeface="Arial" panose="020B0604020202020204" pitchFamily="34" charset="0"/>
                <a:cs typeface="Arial" panose="020B0604020202020204" pitchFamily="34" charset="0"/>
              </a:rPr>
              <a:t>Specific Conditions</a:t>
            </a:r>
            <a:endParaRPr lang="en-GB" sz="2600" kern="1400" dirty="0">
              <a:ln>
                <a:noFill/>
              </a:ln>
              <a:solidFill>
                <a:srgbClr val="00BAB6"/>
              </a:solidFill>
              <a:effectLst/>
              <a:latin typeface="Arial" panose="020B0604020202020204" pitchFamily="34" charset="0"/>
              <a:cs typeface="Arial" panose="020B0604020202020204" pitchFamily="34" charset="0"/>
            </a:endParaRP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1. 	Maximum limit of Indemnity – R200 000 per event.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2. 	Limited to Cost Price of goods to the owner of the goods and/or replacement value and/or market value whichever is the lesser, at time of loss.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3. 	There must be in force a valid Underlying Transit Policy with a registered South African insurer covering the risks insured, at the time of loss.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4. 	If liability is declined in terms of the Underlying Transit Policy, then indemnification of this policy will similarly be declined.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5. 	Any condition, warranty or exclusion applicable to the Underlying Transit Policy will similarly be applicable to this cover.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6. 	This policy will only respond where there has been a legitimate non-hijack or hijack claim on the Underlying Transit Policy and such indemnity 	has been paid to the Insured by the Insurer, less the excess applicable in terms of the Underlying Transit Policy.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7. 	Insurers reserve the right to call for proof of payment of the loss by the Insurers of the Underlying Transit </a:t>
            </a:r>
            <a:br>
              <a:rPr lang="en-GB" sz="2600" kern="1400" dirty="0">
                <a:ln>
                  <a:noFill/>
                </a:ln>
                <a:solidFill>
                  <a:srgbClr val="1E144A"/>
                </a:solidFill>
                <a:effectLst/>
                <a:latin typeface="Arial" panose="020B0604020202020204" pitchFamily="34" charset="0"/>
                <a:cs typeface="Arial" panose="020B0604020202020204" pitchFamily="34" charset="0"/>
              </a:rPr>
            </a:br>
            <a:r>
              <a:rPr lang="en-GB" sz="2600" kern="1400" dirty="0">
                <a:ln>
                  <a:noFill/>
                </a:ln>
                <a:solidFill>
                  <a:srgbClr val="1E144A"/>
                </a:solidFill>
                <a:effectLst/>
                <a:latin typeface="Arial" panose="020B0604020202020204" pitchFamily="34" charset="0"/>
                <a:cs typeface="Arial" panose="020B0604020202020204" pitchFamily="34" charset="0"/>
              </a:rPr>
              <a:t>	Policy, including copies of the Insurers claim adjustment, agreement of loss form or a full copy of the Underlying Transit Policy.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8. 	In the event of a recovery of any hijacked, stolen or damaged goods / salvage being made, Insurers reserve the right to be reimbursed for their 	rateable proportion of any such recovered goods. </a:t>
            </a:r>
            <a:br>
              <a:rPr lang="en-GB" sz="2600" kern="1400" dirty="0">
                <a:ln>
                  <a:noFill/>
                </a:ln>
                <a:solidFill>
                  <a:srgbClr val="1E144A"/>
                </a:solidFill>
                <a:effectLst/>
                <a:latin typeface="Arial" panose="020B0604020202020204" pitchFamily="34" charset="0"/>
                <a:cs typeface="Arial" panose="020B0604020202020204" pitchFamily="34" charset="0"/>
              </a:rPr>
            </a:br>
            <a:r>
              <a:rPr lang="en-GB" sz="2600" kern="1400" dirty="0">
                <a:ln>
                  <a:noFill/>
                </a:ln>
                <a:solidFill>
                  <a:srgbClr val="1E144A"/>
                </a:solidFill>
                <a:effectLst/>
                <a:latin typeface="Arial" panose="020B0604020202020204" pitchFamily="34" charset="0"/>
                <a:cs typeface="Arial" panose="020B0604020202020204" pitchFamily="34" charset="0"/>
              </a:rPr>
              <a:t>9.	Insurers are entitled to charge a re-instatement premium equivalent to the monthly premium, following an Insured loss. </a:t>
            </a:r>
          </a:p>
          <a:p>
            <a:pPr marL="0" marR="0" indent="0" algn="l">
              <a:lnSpc>
                <a:spcPct val="120000"/>
              </a:lnSpc>
              <a:spcBef>
                <a:spcPts val="0"/>
              </a:spcBef>
              <a:spcAft>
                <a:spcPts val="100"/>
              </a:spcAft>
              <a:tabLst>
                <a:tab pos="636588" algn="l"/>
              </a:tabLst>
            </a:pPr>
            <a:r>
              <a:rPr lang="en-GB" sz="2600" kern="1400" dirty="0">
                <a:ln>
                  <a:noFill/>
                </a:ln>
                <a:solidFill>
                  <a:srgbClr val="1D1349"/>
                </a:solidFill>
                <a:effectLst/>
                <a:latin typeface="Arial" panose="020B0604020202020204" pitchFamily="34" charset="0"/>
              </a:rPr>
              <a:t>10. 	In the event of a recovery of any damaged goods / salvage being made, Insurers reserve the right to be reimbursed for their rateable  </a:t>
            </a:r>
          </a:p>
          <a:p>
            <a:pPr marL="0" marR="0" indent="0" algn="l">
              <a:lnSpc>
                <a:spcPct val="120000"/>
              </a:lnSpc>
              <a:spcBef>
                <a:spcPts val="0"/>
              </a:spcBef>
              <a:spcAft>
                <a:spcPts val="100"/>
              </a:spcAft>
              <a:tabLst>
                <a:tab pos="636588" algn="l"/>
              </a:tabLst>
            </a:pPr>
            <a:r>
              <a:rPr lang="en-GB" sz="2600" kern="1400" dirty="0">
                <a:solidFill>
                  <a:srgbClr val="1D1349"/>
                </a:solidFill>
                <a:latin typeface="Arial" panose="020B0604020202020204" pitchFamily="34" charset="0"/>
              </a:rPr>
              <a:t>       </a:t>
            </a:r>
            <a:r>
              <a:rPr lang="en-GB" sz="2600" kern="1400" dirty="0">
                <a:ln>
                  <a:noFill/>
                </a:ln>
                <a:solidFill>
                  <a:srgbClr val="1D1349"/>
                </a:solidFill>
                <a:effectLst/>
                <a:latin typeface="Arial" panose="020B0604020202020204" pitchFamily="34" charset="0"/>
              </a:rPr>
              <a:t>proportion of any such recovered goods. </a:t>
            </a:r>
            <a:endParaRPr lang="en-GB" sz="2600" kern="1400" dirty="0">
              <a:ln>
                <a:noFill/>
              </a:ln>
              <a:solidFill>
                <a:srgbClr val="00B9B5"/>
              </a:solidFill>
              <a:effectLst/>
              <a:latin typeface="Myriad Pro"/>
            </a:endParaRPr>
          </a:p>
          <a:p>
            <a:pPr marL="0" marR="0" indent="0" algn="l">
              <a:lnSpc>
                <a:spcPct val="120000"/>
              </a:lnSpc>
              <a:spcBef>
                <a:spcPts val="0"/>
              </a:spcBef>
              <a:spcAft>
                <a:spcPts val="100"/>
              </a:spcAft>
              <a:tabLst>
                <a:tab pos="636588" algn="l"/>
              </a:tabLst>
            </a:pPr>
            <a:r>
              <a:rPr lang="en-GB" sz="2600" kern="1400" dirty="0">
                <a:ln>
                  <a:noFill/>
                </a:ln>
                <a:solidFill>
                  <a:srgbClr val="1D1349"/>
                </a:solidFill>
                <a:effectLst/>
                <a:latin typeface="Arial" panose="020B0604020202020204" pitchFamily="34" charset="0"/>
              </a:rPr>
              <a:t>11. 	Inner Excess: Nil, unless an endorsement is noted on Policy Schedule </a:t>
            </a:r>
            <a:endParaRPr lang="en-GB" sz="2600" kern="1400" dirty="0">
              <a:ln>
                <a:noFill/>
              </a:ln>
              <a:solidFill>
                <a:srgbClr val="00B9B5"/>
              </a:solidFill>
              <a:effectLst/>
              <a:latin typeface="Myriad Pro"/>
            </a:endParaRPr>
          </a:p>
          <a:p>
            <a:pPr marL="0" marR="0" indent="0" algn="l">
              <a:lnSpc>
                <a:spcPct val="120000"/>
              </a:lnSpc>
              <a:spcBef>
                <a:spcPts val="0"/>
              </a:spcBef>
              <a:spcAft>
                <a:spcPts val="100"/>
              </a:spcAft>
              <a:tabLst>
                <a:tab pos="636588" algn="l"/>
              </a:tabLst>
            </a:pPr>
            <a:r>
              <a:rPr lang="en-GB" sz="2600" kern="1400" dirty="0">
                <a:ln>
                  <a:noFill/>
                </a:ln>
                <a:solidFill>
                  <a:srgbClr val="1D1349"/>
                </a:solidFill>
                <a:effectLst/>
                <a:latin typeface="Arial" panose="020B0604020202020204" pitchFamily="34" charset="0"/>
              </a:rPr>
              <a:t>12. 	No additional excess will be covered unless agreed on and endorsement is noted on Policy Schedule noting same. </a:t>
            </a:r>
            <a:endParaRPr lang="en-GB" sz="2600" kern="1400" dirty="0">
              <a:ln>
                <a:noFill/>
              </a:ln>
              <a:solidFill>
                <a:srgbClr val="00B9B5"/>
              </a:solidFill>
              <a:effectLst/>
              <a:latin typeface="Myriad Pro"/>
            </a:endParaRPr>
          </a:p>
          <a:p>
            <a:pPr marL="0" marR="0" indent="0" algn="l">
              <a:lnSpc>
                <a:spcPct val="119000"/>
              </a:lnSpc>
              <a:spcBef>
                <a:spcPts val="0"/>
              </a:spcBef>
              <a:spcAft>
                <a:spcPts val="600"/>
              </a:spcAft>
              <a:tabLst>
                <a:tab pos="636588" algn="l"/>
              </a:tabLst>
            </a:pPr>
            <a:r>
              <a:rPr lang="en-GB" sz="2600" kern="1400" dirty="0">
                <a:ln>
                  <a:noFill/>
                </a:ln>
                <a:solidFill>
                  <a:srgbClr val="000000"/>
                </a:solidFill>
                <a:effectLst/>
                <a:latin typeface="Calibri" panose="020F0502020204030204" pitchFamily="34" charset="0"/>
              </a:rPr>
              <a:t> </a:t>
            </a:r>
          </a:p>
          <a:p>
            <a:pPr marL="514350" marR="0" indent="-514350" algn="l">
              <a:lnSpc>
                <a:spcPct val="120000"/>
              </a:lnSpc>
              <a:spcBef>
                <a:spcPts val="0"/>
              </a:spcBef>
              <a:spcAft>
                <a:spcPts val="100"/>
              </a:spcAft>
              <a:buAutoNum type="arabicPeriod" startAt="9"/>
              <a:tabLst>
                <a:tab pos="636588" algn="l"/>
              </a:tabLst>
            </a:pPr>
            <a:endParaRPr lang="en-GB" sz="2600" kern="1400" dirty="0">
              <a:ln>
                <a:noFill/>
              </a:ln>
              <a:solidFill>
                <a:srgbClr val="1E144A"/>
              </a:solidFill>
              <a:effectLst/>
              <a:latin typeface="Arial" panose="020B0604020202020204" pitchFamily="34" charset="0"/>
              <a:cs typeface="Arial" panose="020B0604020202020204" pitchFamily="34" charset="0"/>
            </a:endParaRPr>
          </a:p>
          <a:p>
            <a:pPr marL="0" marR="0" indent="0" algn="l">
              <a:lnSpc>
                <a:spcPct val="119000"/>
              </a:lnSpc>
              <a:spcBef>
                <a:spcPts val="0"/>
              </a:spcBef>
              <a:spcAft>
                <a:spcPts val="6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CC195995-9A68-489E-B645-17785673FCDA}"/>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descr="A close-up of a logo&#10;&#10;Description automatically generated">
            <a:extLst>
              <a:ext uri="{FF2B5EF4-FFF2-40B4-BE49-F238E27FC236}">
                <a16:creationId xmlns:a16="http://schemas.microsoft.com/office/drawing/2014/main" id="{3C8EA9DD-D3A2-C408-A71F-C36B0AED77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192206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4" descr="Icon&#10;&#10;Description automatically generated">
            <a:extLst>
              <a:ext uri="{FF2B5EF4-FFF2-40B4-BE49-F238E27FC236}">
                <a16:creationId xmlns:a16="http://schemas.microsoft.com/office/drawing/2014/main" id="{AA189953-54C9-4354-BDC2-2F6F2F151897}"/>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14. Goods in Transit (GIT) – Theft/Hijack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82C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970039" y="3387772"/>
            <a:ext cx="22242655" cy="89255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covers your specified vehicle’s GIT Theft/Hijack excess applicable, which is calculated and payable on your Underlying Insurance Policy limited to the Sum Insured and Specified excesses as stated in the Policy Schedule and the maximum Sum Insured.</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DEAA0F7-F181-484D-A7A7-C9C8023BA293}"/>
              </a:ext>
            </a:extLst>
          </p:cNvPr>
          <p:cNvSpPr txBox="1"/>
          <p:nvPr/>
        </p:nvSpPr>
        <p:spPr>
          <a:xfrm>
            <a:off x="1945612" y="7687927"/>
            <a:ext cx="14021893" cy="630942"/>
          </a:xfrm>
          <a:prstGeom prst="rect">
            <a:avLst/>
          </a:prstGeom>
          <a:noFill/>
        </p:spPr>
        <p:txBody>
          <a:bodyPr wrap="square" rtlCol="0">
            <a:spAutoFit/>
          </a:bodyPr>
          <a:lstStyle/>
          <a:p>
            <a:r>
              <a:rPr lang="en-GB"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Important Note</a:t>
            </a:r>
            <a:r>
              <a:rPr lang="en-ZA"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a:t>
            </a:r>
            <a:endParaRPr lang="en-US" sz="35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5D7297C0-424C-4AFC-BBFE-FF8E4A52BCB7}"/>
              </a:ext>
            </a:extLst>
          </p:cNvPr>
          <p:cNvSpPr txBox="1"/>
          <p:nvPr/>
        </p:nvSpPr>
        <p:spPr>
          <a:xfrm>
            <a:off x="1666975" y="8318869"/>
            <a:ext cx="21805413" cy="492443"/>
          </a:xfrm>
          <a:prstGeom prst="rect">
            <a:avLst/>
          </a:prstGeom>
          <a:noFill/>
        </p:spPr>
        <p:txBody>
          <a:bodyPr wrap="square" numCol="1" spcCol="36000" rtlCol="0">
            <a:spAutoFit/>
          </a:bodyPr>
          <a:lstStyle/>
          <a:p>
            <a:pPr marL="723900" lvl="1" indent="-457200">
              <a:spcAft>
                <a:spcPts val="1200"/>
              </a:spcAft>
              <a:buClr>
                <a:srgbClr val="002060"/>
              </a:buClr>
              <a:buBlip>
                <a:blip r:embed="rId4"/>
              </a:buBlip>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Cover can be extended to include Tarps, Ropes, Chains, Debris removal etc.</a:t>
            </a:r>
          </a:p>
        </p:txBody>
      </p:sp>
      <p:sp>
        <p:nvSpPr>
          <p:cNvPr id="16" name="TextBox 15">
            <a:extLst>
              <a:ext uri="{FF2B5EF4-FFF2-40B4-BE49-F238E27FC236}">
                <a16:creationId xmlns:a16="http://schemas.microsoft.com/office/drawing/2014/main" id="{1FC80512-6191-4EB2-AB66-E95E273C4FCA}"/>
              </a:ext>
            </a:extLst>
          </p:cNvPr>
          <p:cNvSpPr txBox="1"/>
          <p:nvPr/>
        </p:nvSpPr>
        <p:spPr>
          <a:xfrm>
            <a:off x="1905856" y="9178100"/>
            <a:ext cx="21657893" cy="5086264"/>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636588" algn="l"/>
                <a:tab pos="1073150" algn="l"/>
              </a:tabLst>
            </a:pPr>
            <a:r>
              <a:rPr lang="en-GB" sz="2600" b="1" kern="1400" dirty="0">
                <a:ln>
                  <a:noFill/>
                </a:ln>
                <a:solidFill>
                  <a:srgbClr val="00B9B5"/>
                </a:solidFill>
                <a:effectLst/>
                <a:latin typeface="Arial" panose="020B0604020202020204" pitchFamily="34" charset="0"/>
              </a:rPr>
              <a:t>Specific Exclusions</a:t>
            </a:r>
            <a:endParaRPr lang="en-GB" sz="2600" kern="1400" dirty="0">
              <a:ln>
                <a:noFill/>
              </a:ln>
              <a:solidFill>
                <a:srgbClr val="00B9B5"/>
              </a:solidFill>
              <a:effectLst/>
              <a:latin typeface="Myriad Pro"/>
            </a:endParaRPr>
          </a:p>
          <a:p>
            <a:pPr marL="575945" marR="0" indent="0" algn="l">
              <a:lnSpc>
                <a:spcPct val="120000"/>
              </a:lnSpc>
              <a:spcBef>
                <a:spcPts val="0"/>
              </a:spcBef>
              <a:spcAft>
                <a:spcPts val="400"/>
              </a:spcAft>
              <a:tabLst>
                <a:tab pos="636588" algn="l"/>
                <a:tab pos="1073150" algn="l"/>
              </a:tabLst>
            </a:pPr>
            <a:r>
              <a:rPr lang="en-GB" sz="2600" kern="1400" dirty="0">
                <a:ln>
                  <a:noFill/>
                </a:ln>
                <a:solidFill>
                  <a:srgbClr val="1D1349"/>
                </a:solidFill>
                <a:effectLst/>
                <a:latin typeface="Arial" panose="020B0604020202020204" pitchFamily="34" charset="0"/>
              </a:rPr>
              <a:t>1. 	No cover will apply in the event of aggregate deductibles. </a:t>
            </a:r>
            <a:endParaRPr lang="en-GB" sz="2600" kern="1400" dirty="0">
              <a:ln>
                <a:noFill/>
              </a:ln>
              <a:solidFill>
                <a:srgbClr val="000000"/>
              </a:solidFill>
              <a:effectLst/>
              <a:latin typeface="Myriad Pro Light"/>
            </a:endParaRPr>
          </a:p>
          <a:p>
            <a:pPr marL="575945" marR="0" indent="0" algn="l">
              <a:lnSpc>
                <a:spcPct val="120000"/>
              </a:lnSpc>
              <a:spcBef>
                <a:spcPts val="0"/>
              </a:spcBef>
              <a:spcAft>
                <a:spcPts val="400"/>
              </a:spcAft>
              <a:tabLst>
                <a:tab pos="636588" algn="l"/>
                <a:tab pos="1073150" algn="l"/>
              </a:tabLst>
            </a:pPr>
            <a:r>
              <a:rPr lang="en-GB" sz="2600" kern="1400" dirty="0">
                <a:ln>
                  <a:noFill/>
                </a:ln>
                <a:solidFill>
                  <a:srgbClr val="1D1349"/>
                </a:solidFill>
                <a:effectLst/>
                <a:latin typeface="Arial" panose="020B0604020202020204" pitchFamily="34" charset="0"/>
              </a:rPr>
              <a:t>2. 	Insured Cargo Exclusions: Antiques, antiquities of any description, arms, ammunition, bank and treasury notes, bullion, cash, mobile 		telephones and accessories, copper, deeds, designs, documents of any description, explosives, film, gold, or silver articles, used 			household goods and personal effects, jewellery, liquor (other than wine or beer), live animals, motor vehicles of any description, plans, 		precious metals or stones, pre-paid phone cards or vouchers, specie, stamps, tickets, tobacco products and traveller's cheques unless 		specifically included in the policy schedule. </a:t>
            </a:r>
            <a:endParaRPr lang="en-GB" sz="2600" kern="1400" dirty="0">
              <a:ln>
                <a:noFill/>
              </a:ln>
              <a:solidFill>
                <a:srgbClr val="000000"/>
              </a:solidFill>
              <a:effectLst/>
              <a:latin typeface="Myriad Pro Light"/>
            </a:endParaRPr>
          </a:p>
          <a:p>
            <a:pPr marL="0" marR="0" indent="0" algn="l">
              <a:lnSpc>
                <a:spcPct val="119000"/>
              </a:lnSpc>
              <a:spcBef>
                <a:spcPts val="0"/>
              </a:spcBef>
              <a:spcAft>
                <a:spcPts val="600"/>
              </a:spcAft>
              <a:tabLst>
                <a:tab pos="636588" algn="l"/>
                <a:tab pos="1073150" algn="l"/>
              </a:tabLst>
            </a:pPr>
            <a:r>
              <a:rPr lang="en-GB" sz="2600" kern="1400" dirty="0">
                <a:ln>
                  <a:noFill/>
                </a:ln>
                <a:solidFill>
                  <a:srgbClr val="000000"/>
                </a:solidFill>
                <a:effectLst/>
                <a:latin typeface="Calibri" panose="020F0502020204030204" pitchFamily="34" charset="0"/>
              </a:rPr>
              <a:t> </a:t>
            </a:r>
          </a:p>
          <a:p>
            <a:pPr marL="514350" marR="0" indent="-514350" algn="l">
              <a:lnSpc>
                <a:spcPct val="120000"/>
              </a:lnSpc>
              <a:spcBef>
                <a:spcPts val="0"/>
              </a:spcBef>
              <a:spcAft>
                <a:spcPts val="100"/>
              </a:spcAft>
              <a:buAutoNum type="arabicPeriod" startAt="9"/>
              <a:tabLst>
                <a:tab pos="636588" algn="l"/>
                <a:tab pos="1073150" algn="l"/>
              </a:tabLst>
            </a:pPr>
            <a:endParaRPr lang="en-GB" sz="2600" kern="1400" dirty="0">
              <a:ln>
                <a:noFill/>
              </a:ln>
              <a:solidFill>
                <a:srgbClr val="1E144A"/>
              </a:solidFill>
              <a:effectLst/>
              <a:latin typeface="Arial" panose="020B0604020202020204" pitchFamily="34" charset="0"/>
              <a:cs typeface="Arial" panose="020B0604020202020204" pitchFamily="34" charset="0"/>
            </a:endParaRPr>
          </a:p>
          <a:p>
            <a:pPr marL="0" marR="0" indent="0" algn="l">
              <a:lnSpc>
                <a:spcPct val="119000"/>
              </a:lnSpc>
              <a:spcBef>
                <a:spcPts val="0"/>
              </a:spcBef>
              <a:spcAft>
                <a:spcPts val="600"/>
              </a:spcAft>
              <a:tabLst>
                <a:tab pos="636588" algn="l"/>
                <a:tab pos="1073150" algn="l"/>
              </a:tabLst>
            </a:pPr>
            <a:r>
              <a:rPr lang="en-GB" sz="2600" kern="1400" dirty="0">
                <a:ln>
                  <a:noFill/>
                </a:ln>
                <a:solidFill>
                  <a:srgbClr val="1E144A"/>
                </a:solidFill>
                <a:effectLst/>
                <a:latin typeface="Arial" panose="020B0604020202020204" pitchFamily="34" charset="0"/>
                <a:cs typeface="Arial" panose="020B0604020202020204" pitchFamily="34" charset="0"/>
              </a:rPr>
              <a:t> </a:t>
            </a:r>
          </a:p>
        </p:txBody>
      </p:sp>
      <p:pic>
        <p:nvPicPr>
          <p:cNvPr id="3" name="Picture 3" descr="A picture containing text, sign&#10;&#10;Description automatically generated">
            <a:extLst>
              <a:ext uri="{FF2B5EF4-FFF2-40B4-BE49-F238E27FC236}">
                <a16:creationId xmlns:a16="http://schemas.microsoft.com/office/drawing/2014/main" id="{5E87B121-D7EB-4883-AC00-18D7843382ED}"/>
              </a:ext>
            </a:extLst>
          </p:cNvPr>
          <p:cNvPicPr>
            <a:picLocks noChangeAspect="1"/>
          </p:cNvPicPr>
          <p:nvPr/>
        </p:nvPicPr>
        <p:blipFill>
          <a:blip r:embed="rId5"/>
          <a:stretch>
            <a:fillRect/>
          </a:stretch>
        </p:blipFill>
        <p:spPr>
          <a:xfrm>
            <a:off x="905648" y="651732"/>
            <a:ext cx="6117771" cy="1415591"/>
          </a:xfrm>
          <a:prstGeom prst="rect">
            <a:avLst/>
          </a:prstGeom>
        </p:spPr>
      </p:pic>
      <p:pic>
        <p:nvPicPr>
          <p:cNvPr id="6" name="Picture 5">
            <a:extLst>
              <a:ext uri="{FF2B5EF4-FFF2-40B4-BE49-F238E27FC236}">
                <a16:creationId xmlns:a16="http://schemas.microsoft.com/office/drawing/2014/main" id="{EF48BCD3-B9EC-4EC5-8A91-36DF41D2BFA0}"/>
              </a:ext>
            </a:extLst>
          </p:cNvPr>
          <p:cNvPicPr>
            <a:picLocks noChangeAspect="1"/>
          </p:cNvPicPr>
          <p:nvPr/>
        </p:nvPicPr>
        <p:blipFill>
          <a:blip r:embed="rId6"/>
          <a:stretch>
            <a:fillRect/>
          </a:stretch>
        </p:blipFill>
        <p:spPr>
          <a:xfrm>
            <a:off x="1945612" y="4559607"/>
            <a:ext cx="13680000" cy="2933160"/>
          </a:xfrm>
          <a:prstGeom prst="rect">
            <a:avLst/>
          </a:prstGeom>
        </p:spPr>
      </p:pic>
      <p:pic>
        <p:nvPicPr>
          <p:cNvPr id="5" name="Picture 4" descr="A close-up of a logo&#10;&#10;Description automatically generated">
            <a:extLst>
              <a:ext uri="{FF2B5EF4-FFF2-40B4-BE49-F238E27FC236}">
                <a16:creationId xmlns:a16="http://schemas.microsoft.com/office/drawing/2014/main" id="{D4902183-C573-BB16-E0BD-91F35095BD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3928883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4" descr="Icon&#10;&#10;Description automatically generated">
            <a:extLst>
              <a:ext uri="{FF2B5EF4-FFF2-40B4-BE49-F238E27FC236}">
                <a16:creationId xmlns:a16="http://schemas.microsoft.com/office/drawing/2014/main" id="{D5C9375A-B8EC-47D5-BA40-41F0875134A8}"/>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14. Goods in Transit (GIT) – Theft/Hijack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82C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950049" y="3387772"/>
            <a:ext cx="21657893" cy="9878730"/>
          </a:xfrm>
          <a:prstGeom prst="rect">
            <a:avLst/>
          </a:prstGeom>
          <a:noFill/>
        </p:spPr>
        <p:txBody>
          <a:bodyPr wrap="square" numCol="1" spcCol="36000" rtlCol="0">
            <a:spAutoFit/>
          </a:bodyPr>
          <a:lstStyle/>
          <a:p>
            <a:pPr marL="0" marR="0" indent="0" algn="l">
              <a:lnSpc>
                <a:spcPct val="120000"/>
              </a:lnSpc>
              <a:spcBef>
                <a:spcPts val="800"/>
              </a:spcBef>
              <a:spcAft>
                <a:spcPts val="400"/>
              </a:spcAft>
              <a:tabLst>
                <a:tab pos="636588" algn="l"/>
              </a:tabLst>
            </a:pPr>
            <a:r>
              <a:rPr lang="en-GB" sz="2600" b="1" kern="1400" dirty="0">
                <a:ln>
                  <a:noFill/>
                </a:ln>
                <a:solidFill>
                  <a:srgbClr val="00BAB6"/>
                </a:solidFill>
                <a:effectLst/>
                <a:latin typeface="Arial" panose="020B0604020202020204" pitchFamily="34" charset="0"/>
                <a:cs typeface="Arial" panose="020B0604020202020204" pitchFamily="34" charset="0"/>
              </a:rPr>
              <a:t>Specific Conditions</a:t>
            </a:r>
            <a:endParaRPr lang="en-GB" sz="2600" kern="1400" dirty="0">
              <a:ln>
                <a:noFill/>
              </a:ln>
              <a:solidFill>
                <a:srgbClr val="00BAB6"/>
              </a:solidFill>
              <a:effectLst/>
              <a:latin typeface="Arial" panose="020B0604020202020204" pitchFamily="34" charset="0"/>
              <a:cs typeface="Arial" panose="020B0604020202020204" pitchFamily="34" charset="0"/>
            </a:endParaRP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1. 	Maximum limit of Indemnity – R300 000 per event.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2. 	Limited to Cost Price of goods to the owner of the goods and/or replacement value and/or market value whichever is the 	lesser, at time of loss.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3. 	There must be in force a valid Underlying Transit Policy with a registered South African insurer covering the risks insured, at the time of loss.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4. 	If liability is declined in terms of the Underlying Transit Policy, then indemnification of this policy will similarly be declined.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5. 	Any condition, warranty or exclusion applicable to the Underlying Transit Policy will similarly be applicable to this cover.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6. 	This policy will only respond where there has been a legitimate non-hijack or hijack claim on the Underlying Transit Policy and such indemnity 	has been paid to the Insured by the Insurer, less the excess applicable in terms of the Underlying Transit Policy.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7. 	Insurers reserve the right to call for proof of payment of the loss by the Insurers of the Underlying Transit Policy, including copies of the 	Insurers claim adjustment, agreement of loss form or a full copy of the Underlying Transit Policy.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8. 	In the event of a recovery of any hijacked, stolen or damaged goods / salvage being made, Insurers reserve the right to be reimbursed for 	their rateable proportion of any such recovered goods.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9. 	Insurers are entitled to charge a re-instatement premium equivalent to the monthly premium, following an Insured loss. </a:t>
            </a:r>
          </a:p>
          <a:p>
            <a:pPr marL="514350" marR="0" indent="-514350" algn="l">
              <a:lnSpc>
                <a:spcPct val="120000"/>
              </a:lnSpc>
              <a:spcBef>
                <a:spcPts val="0"/>
              </a:spcBef>
              <a:spcAft>
                <a:spcPts val="100"/>
              </a:spcAft>
              <a:buAutoNum type="arabicPeriod" startAt="10"/>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 In the event of a recovery of any damaged goods / salvage being made, Insurers reserve the right to be reimbursed for their rateable  </a:t>
            </a:r>
          </a:p>
          <a:p>
            <a:pPr marR="0" algn="l">
              <a:lnSpc>
                <a:spcPct val="120000"/>
              </a:lnSpc>
              <a:spcBef>
                <a:spcPts val="0"/>
              </a:spcBef>
              <a:spcAft>
                <a:spcPts val="100"/>
              </a:spcAft>
              <a:tabLst>
                <a:tab pos="636588" algn="l"/>
              </a:tabLst>
            </a:pPr>
            <a:r>
              <a:rPr lang="en-GB" sz="2600" kern="1400" dirty="0">
                <a:solidFill>
                  <a:srgbClr val="1E144A"/>
                </a:solidFill>
                <a:latin typeface="Arial" panose="020B0604020202020204" pitchFamily="34" charset="0"/>
                <a:cs typeface="Arial" panose="020B0604020202020204" pitchFamily="34" charset="0"/>
              </a:rPr>
              <a:t>       </a:t>
            </a:r>
            <a:r>
              <a:rPr lang="en-GB" sz="2600" kern="1400" dirty="0">
                <a:ln>
                  <a:noFill/>
                </a:ln>
                <a:solidFill>
                  <a:srgbClr val="1E144A"/>
                </a:solidFill>
                <a:effectLst/>
                <a:latin typeface="Arial" panose="020B0604020202020204" pitchFamily="34" charset="0"/>
                <a:cs typeface="Arial" panose="020B0604020202020204" pitchFamily="34" charset="0"/>
              </a:rPr>
              <a:t>proportion of any such recovered goods.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11. 	Inner Excess: Nil, unless an endorsement is noted on Policy Schedule </a:t>
            </a:r>
          </a:p>
          <a:p>
            <a:pPr marL="0" marR="0" indent="0" algn="l">
              <a:lnSpc>
                <a:spcPct val="120000"/>
              </a:lnSpc>
              <a:spcBef>
                <a:spcPts val="0"/>
              </a:spcBef>
              <a:spcAft>
                <a:spcPts val="1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12. 	No additional excess will be covered unless agreed on and endorsement is noted on the Policy Schedule noting same. </a:t>
            </a:r>
          </a:p>
          <a:p>
            <a:pPr marL="0" marR="0" indent="0" algn="l">
              <a:lnSpc>
                <a:spcPct val="120000"/>
              </a:lnSpc>
              <a:spcBef>
                <a:spcPts val="0"/>
              </a:spcBef>
              <a:spcAft>
                <a:spcPts val="100"/>
              </a:spcAft>
              <a:tabLst>
                <a:tab pos="636588" algn="l"/>
              </a:tabLst>
            </a:pPr>
            <a:r>
              <a:rPr lang="en-GB" sz="2600" kern="1400" dirty="0">
                <a:ln>
                  <a:noFill/>
                </a:ln>
                <a:solidFill>
                  <a:srgbClr val="000000"/>
                </a:solidFill>
                <a:effectLst/>
                <a:latin typeface="Calibri" panose="020F0502020204030204" pitchFamily="34" charset="0"/>
              </a:rPr>
              <a:t> </a:t>
            </a:r>
          </a:p>
          <a:p>
            <a:pPr marL="514350" marR="0" indent="-514350" algn="l">
              <a:lnSpc>
                <a:spcPct val="120000"/>
              </a:lnSpc>
              <a:spcBef>
                <a:spcPts val="0"/>
              </a:spcBef>
              <a:spcAft>
                <a:spcPts val="100"/>
              </a:spcAft>
              <a:buAutoNum type="arabicPeriod" startAt="9"/>
              <a:tabLst>
                <a:tab pos="636588" algn="l"/>
              </a:tabLst>
            </a:pPr>
            <a:endParaRPr lang="en-GB" sz="2600" kern="1400" dirty="0">
              <a:ln>
                <a:noFill/>
              </a:ln>
              <a:solidFill>
                <a:srgbClr val="1E144A"/>
              </a:solidFill>
              <a:effectLst/>
              <a:latin typeface="Arial" panose="020B0604020202020204" pitchFamily="34" charset="0"/>
              <a:cs typeface="Arial" panose="020B0604020202020204" pitchFamily="34" charset="0"/>
            </a:endParaRPr>
          </a:p>
          <a:p>
            <a:pPr marL="0" marR="0" indent="0" algn="l">
              <a:lnSpc>
                <a:spcPct val="119000"/>
              </a:lnSpc>
              <a:spcBef>
                <a:spcPts val="0"/>
              </a:spcBef>
              <a:spcAft>
                <a:spcPts val="600"/>
              </a:spcAft>
              <a:tabLst>
                <a:tab pos="636588" algn="l"/>
              </a:tabLst>
            </a:pPr>
            <a:r>
              <a:rPr lang="en-GB" sz="2600" kern="1400" dirty="0">
                <a:ln>
                  <a:noFill/>
                </a:ln>
                <a:solidFill>
                  <a:srgbClr val="1E144A"/>
                </a:solidFill>
                <a:effectLst/>
                <a:latin typeface="Arial" panose="020B0604020202020204" pitchFamily="34" charset="0"/>
                <a:cs typeface="Arial" panose="020B0604020202020204" pitchFamily="34" charset="0"/>
              </a:rPr>
              <a:t> </a:t>
            </a:r>
          </a:p>
        </p:txBody>
      </p:sp>
      <p:pic>
        <p:nvPicPr>
          <p:cNvPr id="2" name="Picture 3" descr="A picture containing text, sign&#10;&#10;Description automatically generated">
            <a:extLst>
              <a:ext uri="{FF2B5EF4-FFF2-40B4-BE49-F238E27FC236}">
                <a16:creationId xmlns:a16="http://schemas.microsoft.com/office/drawing/2014/main" id="{6FE6E975-9C3D-41A4-A77A-50A855DFD19A}"/>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descr="A close-up of a logo&#10;&#10;Description automatically generated">
            <a:extLst>
              <a:ext uri="{FF2B5EF4-FFF2-40B4-BE49-F238E27FC236}">
                <a16:creationId xmlns:a16="http://schemas.microsoft.com/office/drawing/2014/main" id="{78C5AB67-AED3-13F0-F5E1-88042838C9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35894" y="240795"/>
            <a:ext cx="4876800" cy="1955800"/>
          </a:xfrm>
          <a:prstGeom prst="rect">
            <a:avLst/>
          </a:prstGeom>
        </p:spPr>
      </p:pic>
    </p:spTree>
    <p:extLst>
      <p:ext uri="{BB962C8B-B14F-4D97-AF65-F5344CB8AC3E}">
        <p14:creationId xmlns:p14="http://schemas.microsoft.com/office/powerpoint/2010/main" val="3199737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26691331-84C8-4F49-A52B-3CB04CB7958D}"/>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15. ERC Non-Motor Excess Reducer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9D9F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094281" y="3387772"/>
            <a:ext cx="22242655" cy="430887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product covers any Non-Motor excess as described in your ERC Policy Schedule which is payable in terms of your Underlying Insurance Policy limited to the Sum Insured stated in the ERC Policy Schedule and the maximum sum insured stated in your ERC Policy Wording.</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Commercial Lines sections that we can provide Excess Reducer cover on: Fire, Buildings Combined, Office contents, Electronic Equipment, Theft, Money, Glass, Fidelity, Business All Risks &amp; Accidental Damage.</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Personal Lines sections that we can provide Excess Reducer cover on: Houseowners (Buildings), Householders (Contents) &amp; All Risks.</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These rates are a guide only. Please refer all quotes to ERC for a formal quote.</a:t>
            </a:r>
            <a:endParaRPr lang="en-ZA"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a:p>
            <a:pPr lvl="1">
              <a:spcAft>
                <a:spcPts val="1200"/>
              </a:spcAft>
              <a:buClr>
                <a:srgbClr val="002060"/>
              </a:buClr>
            </a:pPr>
            <a:endPar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905FEBC-B0A8-4DA7-B92D-A2AB6E48F67F}"/>
              </a:ext>
            </a:extLst>
          </p:cNvPr>
          <p:cNvSpPr txBox="1"/>
          <p:nvPr/>
        </p:nvSpPr>
        <p:spPr>
          <a:xfrm>
            <a:off x="2023786" y="10979680"/>
            <a:ext cx="21805413" cy="1972591"/>
          </a:xfrm>
          <a:prstGeom prst="rect">
            <a:avLst/>
          </a:prstGeom>
          <a:noFill/>
        </p:spPr>
        <p:txBody>
          <a:bodyPr wrap="square" numCol="1" spcCol="36000" rtlCol="0">
            <a:spAutoFit/>
          </a:bodyPr>
          <a:lstStyle/>
          <a:p>
            <a:pPr marR="0" algn="l">
              <a:lnSpc>
                <a:spcPct val="110000"/>
              </a:lnSpc>
              <a:spcBef>
                <a:spcPts val="0"/>
              </a:spcBef>
              <a:spcAft>
                <a:spcPts val="400"/>
              </a:spcAft>
              <a:tabLst>
                <a:tab pos="-1223467200" algn="l"/>
                <a:tab pos="-1777593600" algn="l"/>
                <a:tab pos="73152" algn="l"/>
              </a:tabLst>
            </a:pPr>
            <a:r>
              <a:rPr lang="en-GB" sz="2600" b="1" kern="1400" dirty="0">
                <a:ln>
                  <a:noFill/>
                </a:ln>
                <a:solidFill>
                  <a:srgbClr val="00B9B5"/>
                </a:solidFill>
                <a:effectLst/>
                <a:latin typeface="Arial" panose="020B0604020202020204" pitchFamily="34" charset="0"/>
              </a:rPr>
              <a:t>Specific Exclusions</a:t>
            </a:r>
            <a:endParaRPr lang="en-GB" sz="2600" b="1" kern="1400" dirty="0">
              <a:solidFill>
                <a:srgbClr val="00B9B5"/>
              </a:solidFill>
              <a:latin typeface="Myriad Pro"/>
            </a:endParaRPr>
          </a:p>
          <a:p>
            <a:pPr marR="0" algn="l">
              <a:lnSpc>
                <a:spcPct val="110000"/>
              </a:lnSpc>
              <a:spcBef>
                <a:spcPts val="0"/>
              </a:spcBef>
              <a:spcAft>
                <a:spcPts val="400"/>
              </a:spcAft>
              <a:tabLst>
                <a:tab pos="-1223467200" algn="l"/>
                <a:tab pos="-1777593600" algn="l"/>
                <a:tab pos="73152" algn="l"/>
              </a:tabLst>
            </a:pPr>
            <a:r>
              <a:rPr lang="en-GB" sz="2600" kern="1400" dirty="0">
                <a:ln>
                  <a:noFill/>
                </a:ln>
                <a:solidFill>
                  <a:srgbClr val="1D1349"/>
                </a:solidFill>
                <a:effectLst/>
                <a:latin typeface="Arial" panose="020B0604020202020204" pitchFamily="34" charset="0"/>
              </a:rPr>
              <a:t>The Underwriter shall not be held liable if:</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Proof of settlement has been received from the Underlying Policy Insurer.</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The Underlying Insurer has refused your claim for an event.</a:t>
            </a:r>
          </a:p>
        </p:txBody>
      </p:sp>
      <p:pic>
        <p:nvPicPr>
          <p:cNvPr id="3" name="Picture 3" descr="A picture containing text, sign&#10;&#10;Description automatically generated">
            <a:extLst>
              <a:ext uri="{FF2B5EF4-FFF2-40B4-BE49-F238E27FC236}">
                <a16:creationId xmlns:a16="http://schemas.microsoft.com/office/drawing/2014/main" id="{7DE68FEF-8AE9-4ED7-AED8-F5099D740E00}"/>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6" name="Picture 5">
            <a:extLst>
              <a:ext uri="{FF2B5EF4-FFF2-40B4-BE49-F238E27FC236}">
                <a16:creationId xmlns:a16="http://schemas.microsoft.com/office/drawing/2014/main" id="{A4146252-9763-4791-B14C-B119608D2B39}"/>
              </a:ext>
            </a:extLst>
          </p:cNvPr>
          <p:cNvPicPr>
            <a:picLocks noChangeAspect="1"/>
          </p:cNvPicPr>
          <p:nvPr/>
        </p:nvPicPr>
        <p:blipFill>
          <a:blip r:embed="rId5"/>
          <a:stretch>
            <a:fillRect/>
          </a:stretch>
        </p:blipFill>
        <p:spPr>
          <a:xfrm>
            <a:off x="2023785" y="7697955"/>
            <a:ext cx="13680000" cy="2738133"/>
          </a:xfrm>
          <a:prstGeom prst="rect">
            <a:avLst/>
          </a:prstGeom>
        </p:spPr>
      </p:pic>
      <p:pic>
        <p:nvPicPr>
          <p:cNvPr id="5" name="Picture 4" descr="A close-up of a logo&#10;&#10;Description automatically generated">
            <a:extLst>
              <a:ext uri="{FF2B5EF4-FFF2-40B4-BE49-F238E27FC236}">
                <a16:creationId xmlns:a16="http://schemas.microsoft.com/office/drawing/2014/main" id="{EF47D9F9-A88A-2BA4-EFE0-56CC69AA01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2674"/>
            <a:ext cx="4876800" cy="1955800"/>
          </a:xfrm>
          <a:prstGeom prst="rect">
            <a:avLst/>
          </a:prstGeom>
        </p:spPr>
      </p:pic>
    </p:spTree>
    <p:extLst>
      <p:ext uri="{BB962C8B-B14F-4D97-AF65-F5344CB8AC3E}">
        <p14:creationId xmlns:p14="http://schemas.microsoft.com/office/powerpoint/2010/main" val="777451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26691331-84C8-4F49-A52B-3CB04CB7958D}"/>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16. ERC Geyser Excess Waiver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9D9F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094281" y="3387772"/>
            <a:ext cx="22242655" cy="167738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(Personal &amp; Commercial Lines Policies)</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section covers your geyser excess which is payable in terms of your Underlying Insurance Policy limited to the Sum Insured stated in the ERC Policy Schedule and the Indemnity Limited stated below.</a:t>
            </a:r>
          </a:p>
          <a:p>
            <a:pPr lvl="1">
              <a:spcAft>
                <a:spcPts val="1200"/>
              </a:spcAft>
              <a:buClr>
                <a:srgbClr val="002060"/>
              </a:buClr>
            </a:pPr>
            <a:endParaRPr lang="en-GB" sz="5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905FEBC-B0A8-4DA7-B92D-A2AB6E48F67F}"/>
              </a:ext>
            </a:extLst>
          </p:cNvPr>
          <p:cNvSpPr txBox="1"/>
          <p:nvPr/>
        </p:nvSpPr>
        <p:spPr>
          <a:xfrm>
            <a:off x="1985686" y="9246130"/>
            <a:ext cx="21805413" cy="1481175"/>
          </a:xfrm>
          <a:prstGeom prst="rect">
            <a:avLst/>
          </a:prstGeom>
          <a:noFill/>
        </p:spPr>
        <p:txBody>
          <a:bodyPr wrap="square" numCol="1" spcCol="36000" rtlCol="0">
            <a:spAutoFit/>
          </a:bodyPr>
          <a:lstStyle/>
          <a:p>
            <a:pPr marR="0" algn="l">
              <a:lnSpc>
                <a:spcPct val="110000"/>
              </a:lnSpc>
              <a:spcBef>
                <a:spcPts val="0"/>
              </a:spcBef>
              <a:spcAft>
                <a:spcPts val="400"/>
              </a:spcAft>
              <a:tabLst>
                <a:tab pos="-1223467200" algn="l"/>
                <a:tab pos="-1777593600" algn="l"/>
                <a:tab pos="73152" algn="l"/>
              </a:tabLst>
            </a:pPr>
            <a:r>
              <a:rPr lang="en-GB" sz="2600" b="1" kern="1400" dirty="0">
                <a:ln>
                  <a:noFill/>
                </a:ln>
                <a:solidFill>
                  <a:srgbClr val="00B9B5"/>
                </a:solidFill>
                <a:effectLst/>
                <a:latin typeface="Arial" panose="020B0604020202020204" pitchFamily="34" charset="0"/>
              </a:rPr>
              <a:t>Important Notes</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There must be a valid Comprehensive Underlying </a:t>
            </a:r>
            <a:r>
              <a:rPr lang="en-GB" sz="2600" kern="1400" dirty="0">
                <a:solidFill>
                  <a:srgbClr val="1D1349"/>
                </a:solidFill>
                <a:latin typeface="Arial" panose="020B0604020202020204" pitchFamily="34" charset="0"/>
              </a:rPr>
              <a:t>p</a:t>
            </a:r>
            <a:r>
              <a:rPr lang="en-GB" sz="2600" kern="1400" dirty="0">
                <a:ln>
                  <a:noFill/>
                </a:ln>
                <a:solidFill>
                  <a:srgbClr val="1D1349"/>
                </a:solidFill>
                <a:effectLst/>
                <a:latin typeface="Arial" panose="020B0604020202020204" pitchFamily="34" charset="0"/>
              </a:rPr>
              <a:t>olicy in place.</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This is a stand-alone product</a:t>
            </a:r>
          </a:p>
        </p:txBody>
      </p:sp>
      <p:pic>
        <p:nvPicPr>
          <p:cNvPr id="3" name="Picture 3" descr="A picture containing text, sign&#10;&#10;Description automatically generated">
            <a:extLst>
              <a:ext uri="{FF2B5EF4-FFF2-40B4-BE49-F238E27FC236}">
                <a16:creationId xmlns:a16="http://schemas.microsoft.com/office/drawing/2014/main" id="{7DE68FEF-8AE9-4ED7-AED8-F5099D740E00}"/>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1228DCE2-9B93-F5D1-0748-698573E77A0B}"/>
              </a:ext>
            </a:extLst>
          </p:cNvPr>
          <p:cNvPicPr>
            <a:picLocks noChangeAspect="1"/>
          </p:cNvPicPr>
          <p:nvPr/>
        </p:nvPicPr>
        <p:blipFill>
          <a:blip r:embed="rId5"/>
          <a:stretch>
            <a:fillRect/>
          </a:stretch>
        </p:blipFill>
        <p:spPr>
          <a:xfrm>
            <a:off x="1904665" y="5084204"/>
            <a:ext cx="18669630" cy="3917864"/>
          </a:xfrm>
          <a:prstGeom prst="rect">
            <a:avLst/>
          </a:prstGeom>
        </p:spPr>
      </p:pic>
      <p:pic>
        <p:nvPicPr>
          <p:cNvPr id="6" name="Picture 5" descr="A close-up of a logo&#10;&#10;Description automatically generated">
            <a:extLst>
              <a:ext uri="{FF2B5EF4-FFF2-40B4-BE49-F238E27FC236}">
                <a16:creationId xmlns:a16="http://schemas.microsoft.com/office/drawing/2014/main" id="{BD4B7846-AEF4-3627-7238-756E0789DD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43985"/>
            <a:ext cx="4876800" cy="1955800"/>
          </a:xfrm>
          <a:prstGeom prst="rect">
            <a:avLst/>
          </a:prstGeom>
        </p:spPr>
      </p:pic>
    </p:spTree>
    <p:extLst>
      <p:ext uri="{BB962C8B-B14F-4D97-AF65-F5344CB8AC3E}">
        <p14:creationId xmlns:p14="http://schemas.microsoft.com/office/powerpoint/2010/main" val="1838878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Icon&#10;&#10;Description automatically generated">
            <a:extLst>
              <a:ext uri="{FF2B5EF4-FFF2-40B4-BE49-F238E27FC236}">
                <a16:creationId xmlns:a16="http://schemas.microsoft.com/office/drawing/2014/main" id="{26691331-84C8-4F49-A52B-3CB04CB7958D}"/>
              </a:ext>
            </a:extLst>
          </p:cNvPr>
          <p:cNvPicPr>
            <a:picLocks noChangeAspect="1"/>
          </p:cNvPicPr>
          <p:nvPr/>
        </p:nvPicPr>
        <p:blipFill>
          <a:blip r:embed="rId3"/>
          <a:stretch>
            <a:fillRect/>
          </a:stretch>
        </p:blipFill>
        <p:spPr>
          <a:xfrm>
            <a:off x="20574294" y="5770126"/>
            <a:ext cx="3806193" cy="7525657"/>
          </a:xfrm>
          <a:prstGeom prst="rect">
            <a:avLst/>
          </a:prstGeom>
        </p:spPr>
      </p:pic>
      <p:sp>
        <p:nvSpPr>
          <p:cNvPr id="19" name="TextBox 18"/>
          <p:cNvSpPr txBox="1"/>
          <p:nvPr/>
        </p:nvSpPr>
        <p:spPr>
          <a:xfrm>
            <a:off x="1094282" y="2617052"/>
            <a:ext cx="14021893" cy="707886"/>
          </a:xfrm>
          <a:prstGeom prst="rect">
            <a:avLst/>
          </a:prstGeom>
          <a:noFill/>
        </p:spPr>
        <p:txBody>
          <a:bodyPr wrap="square" rtlCol="0">
            <a:spAutoFit/>
          </a:bodyPr>
          <a:lstStyle/>
          <a:p>
            <a:r>
              <a:rPr lang="en-ZA"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rPr>
              <a:t>17. ERC Protector</a:t>
            </a:r>
            <a:endParaRPr lang="en-US" sz="4000" spc="100" dirty="0">
              <a:solidFill>
                <a:srgbClr val="1E144A"/>
              </a:solidFill>
              <a:latin typeface="Gotham Medium" panose="02000603030000020004" pitchFamily="2" charset="0"/>
              <a:ea typeface="Open Sans" panose="020B0606030504020204" pitchFamily="34" charset="0"/>
              <a:cs typeface="Open Sans" panose="020B0606030504020204" pitchFamily="34" charset="0"/>
            </a:endParaRPr>
          </a:p>
        </p:txBody>
      </p:sp>
      <p:cxnSp>
        <p:nvCxnSpPr>
          <p:cNvPr id="20" name="Straight Connector 19"/>
          <p:cNvCxnSpPr>
            <a:cxnSpLocks/>
          </p:cNvCxnSpPr>
          <p:nvPr/>
        </p:nvCxnSpPr>
        <p:spPr>
          <a:xfrm>
            <a:off x="1113333" y="2199785"/>
            <a:ext cx="22356000" cy="0"/>
          </a:xfrm>
          <a:prstGeom prst="line">
            <a:avLst/>
          </a:prstGeom>
          <a:ln w="3175">
            <a:solidFill>
              <a:srgbClr val="00BAB6"/>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flipH="1">
            <a:off x="-3" y="-9025"/>
            <a:ext cx="540000" cy="13752000"/>
          </a:xfrm>
          <a:prstGeom prst="rect">
            <a:avLst/>
          </a:prstGeom>
          <a:solidFill>
            <a:srgbClr val="9D9F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9398"/>
              </a:solidFill>
              <a:latin typeface="Bebas Neue Bold" panose="020B0606020202050201" pitchFamily="34" charset="-94"/>
            </a:endParaRPr>
          </a:p>
        </p:txBody>
      </p:sp>
      <p:sp>
        <p:nvSpPr>
          <p:cNvPr id="12" name="TextBox 11">
            <a:extLst>
              <a:ext uri="{FF2B5EF4-FFF2-40B4-BE49-F238E27FC236}">
                <a16:creationId xmlns:a16="http://schemas.microsoft.com/office/drawing/2014/main" id="{79808BA7-AE1D-4441-B4D6-2E8874ABC291}"/>
              </a:ext>
            </a:extLst>
          </p:cNvPr>
          <p:cNvSpPr txBox="1"/>
          <p:nvPr/>
        </p:nvSpPr>
        <p:spPr>
          <a:xfrm>
            <a:off x="1094281" y="3387772"/>
            <a:ext cx="22242655" cy="2077492"/>
          </a:xfrm>
          <a:prstGeom prst="rect">
            <a:avLst/>
          </a:prstGeom>
          <a:noFill/>
        </p:spPr>
        <p:txBody>
          <a:bodyPr wrap="square" numCol="1" spcCol="36000" rtlCol="0">
            <a:spAutoFit/>
          </a:bodyPr>
          <a:lstStyle/>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(Personal &amp; Commercial Lines Policies)</a:t>
            </a:r>
          </a:p>
          <a:p>
            <a:pPr lvl="1">
              <a:spcAft>
                <a:spcPts val="1200"/>
              </a:spcAft>
              <a:buClr>
                <a:srgbClr val="002060"/>
              </a:buClr>
            </a:pPr>
            <a:r>
              <a:rPr lang="en-GB" sz="2600" spc="100" dirty="0">
                <a:solidFill>
                  <a:srgbClr val="1E144A"/>
                </a:solidFill>
                <a:latin typeface="Arial" panose="020B0604020202020204" pitchFamily="34" charset="0"/>
                <a:ea typeface="Open Sans" panose="020B0606030504020204" pitchFamily="34" charset="0"/>
                <a:cs typeface="Arial" panose="020B0604020202020204" pitchFamily="34" charset="0"/>
              </a:rPr>
              <a:t>This product covers your excess on Power Surge, Accidental Damage and Mechanical &amp; Electrical Breakdown on Buildings and Contents as described in your ERC Policy Schedule which is payable in terms of your Underlying Insurance Policy limited to the Sum Insured stated in the ERC Policy Schedule.</a:t>
            </a:r>
          </a:p>
          <a:p>
            <a:pPr lvl="1">
              <a:spcAft>
                <a:spcPts val="1200"/>
              </a:spcAft>
              <a:buClr>
                <a:srgbClr val="002060"/>
              </a:buClr>
            </a:pPr>
            <a:endParaRPr lang="en-GB" sz="500" spc="100" dirty="0">
              <a:solidFill>
                <a:srgbClr val="1E144A"/>
              </a:solidFill>
              <a:latin typeface="Arial" panose="020B0604020202020204" pitchFamily="34" charset="0"/>
              <a:ea typeface="Open Sans" panose="020B0606030504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905FEBC-B0A8-4DA7-B92D-A2AB6E48F67F}"/>
              </a:ext>
            </a:extLst>
          </p:cNvPr>
          <p:cNvSpPr txBox="1"/>
          <p:nvPr/>
        </p:nvSpPr>
        <p:spPr>
          <a:xfrm>
            <a:off x="1985686" y="10070880"/>
            <a:ext cx="21805413" cy="1481175"/>
          </a:xfrm>
          <a:prstGeom prst="rect">
            <a:avLst/>
          </a:prstGeom>
          <a:noFill/>
        </p:spPr>
        <p:txBody>
          <a:bodyPr wrap="square" numCol="1" spcCol="36000" rtlCol="0">
            <a:spAutoFit/>
          </a:bodyPr>
          <a:lstStyle/>
          <a:p>
            <a:pPr marR="0" algn="l">
              <a:lnSpc>
                <a:spcPct val="110000"/>
              </a:lnSpc>
              <a:spcBef>
                <a:spcPts val="0"/>
              </a:spcBef>
              <a:spcAft>
                <a:spcPts val="400"/>
              </a:spcAft>
              <a:tabLst>
                <a:tab pos="-1223467200" algn="l"/>
                <a:tab pos="-1777593600" algn="l"/>
                <a:tab pos="73152" algn="l"/>
              </a:tabLst>
            </a:pPr>
            <a:r>
              <a:rPr lang="en-GB" sz="2600" b="1" kern="1400" dirty="0">
                <a:ln>
                  <a:noFill/>
                </a:ln>
                <a:solidFill>
                  <a:srgbClr val="00B9B5"/>
                </a:solidFill>
                <a:effectLst/>
                <a:latin typeface="Arial" panose="020B0604020202020204" pitchFamily="34" charset="0"/>
              </a:rPr>
              <a:t>Important Notes</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ln>
                  <a:noFill/>
                </a:ln>
                <a:solidFill>
                  <a:srgbClr val="1D1349"/>
                </a:solidFill>
                <a:effectLst/>
                <a:latin typeface="Arial" panose="020B0604020202020204" pitchFamily="34" charset="0"/>
              </a:rPr>
              <a:t>There must be a valid Comprehensive Underlying policy in place.</a:t>
            </a:r>
          </a:p>
          <a:p>
            <a:pPr marL="1090295" marR="0" indent="-514350" algn="l">
              <a:lnSpc>
                <a:spcPct val="110000"/>
              </a:lnSpc>
              <a:spcBef>
                <a:spcPts val="0"/>
              </a:spcBef>
              <a:spcAft>
                <a:spcPts val="400"/>
              </a:spcAft>
              <a:buFont typeface="+mj-lt"/>
              <a:buAutoNum type="arabicPeriod"/>
              <a:tabLst>
                <a:tab pos="-1223467200" algn="l"/>
                <a:tab pos="-1777593600" algn="l"/>
                <a:tab pos="73152" algn="l"/>
              </a:tabLst>
            </a:pPr>
            <a:r>
              <a:rPr lang="en-GB" sz="2600" kern="1400" dirty="0">
                <a:solidFill>
                  <a:srgbClr val="1D1349"/>
                </a:solidFill>
                <a:latin typeface="Arial" panose="020B0604020202020204" pitchFamily="34" charset="0"/>
              </a:rPr>
              <a:t>*Premiums are subject to claims history.</a:t>
            </a:r>
            <a:endParaRPr lang="en-GB" sz="2600" kern="1400" dirty="0">
              <a:ln>
                <a:noFill/>
              </a:ln>
              <a:solidFill>
                <a:srgbClr val="1D1349"/>
              </a:solidFill>
              <a:effectLst/>
              <a:latin typeface="Arial" panose="020B0604020202020204" pitchFamily="34" charset="0"/>
            </a:endParaRPr>
          </a:p>
        </p:txBody>
      </p:sp>
      <p:pic>
        <p:nvPicPr>
          <p:cNvPr id="3" name="Picture 3" descr="A picture containing text, sign&#10;&#10;Description automatically generated">
            <a:extLst>
              <a:ext uri="{FF2B5EF4-FFF2-40B4-BE49-F238E27FC236}">
                <a16:creationId xmlns:a16="http://schemas.microsoft.com/office/drawing/2014/main" id="{7DE68FEF-8AE9-4ED7-AED8-F5099D740E00}"/>
              </a:ext>
            </a:extLst>
          </p:cNvPr>
          <p:cNvPicPr>
            <a:picLocks noChangeAspect="1"/>
          </p:cNvPicPr>
          <p:nvPr/>
        </p:nvPicPr>
        <p:blipFill>
          <a:blip r:embed="rId4"/>
          <a:stretch>
            <a:fillRect/>
          </a:stretch>
        </p:blipFill>
        <p:spPr>
          <a:xfrm>
            <a:off x="905648" y="651732"/>
            <a:ext cx="6117771" cy="1415591"/>
          </a:xfrm>
          <a:prstGeom prst="rect">
            <a:avLst/>
          </a:prstGeom>
        </p:spPr>
      </p:pic>
      <p:pic>
        <p:nvPicPr>
          <p:cNvPr id="5" name="Picture 4">
            <a:extLst>
              <a:ext uri="{FF2B5EF4-FFF2-40B4-BE49-F238E27FC236}">
                <a16:creationId xmlns:a16="http://schemas.microsoft.com/office/drawing/2014/main" id="{6DAD6D1D-78A3-8806-0ED3-E6AA4EFB60EB}"/>
              </a:ext>
            </a:extLst>
          </p:cNvPr>
          <p:cNvPicPr>
            <a:picLocks noChangeAspect="1"/>
          </p:cNvPicPr>
          <p:nvPr/>
        </p:nvPicPr>
        <p:blipFill>
          <a:blip r:embed="rId5"/>
          <a:stretch>
            <a:fillRect/>
          </a:stretch>
        </p:blipFill>
        <p:spPr>
          <a:xfrm>
            <a:off x="1985685" y="5530160"/>
            <a:ext cx="9940646" cy="4097934"/>
          </a:xfrm>
          <a:prstGeom prst="rect">
            <a:avLst/>
          </a:prstGeom>
        </p:spPr>
      </p:pic>
      <p:pic>
        <p:nvPicPr>
          <p:cNvPr id="6" name="Picture 5" descr="A close-up of a logo&#10;&#10;Description automatically generated">
            <a:extLst>
              <a:ext uri="{FF2B5EF4-FFF2-40B4-BE49-F238E27FC236}">
                <a16:creationId xmlns:a16="http://schemas.microsoft.com/office/drawing/2014/main" id="{05EF8B80-4A4B-ED6E-4FF5-62B37EFD3B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35894" y="232679"/>
            <a:ext cx="4876800" cy="1955800"/>
          </a:xfrm>
          <a:prstGeom prst="rect">
            <a:avLst/>
          </a:prstGeom>
        </p:spPr>
      </p:pic>
    </p:spTree>
    <p:extLst>
      <p:ext uri="{BB962C8B-B14F-4D97-AF65-F5344CB8AC3E}">
        <p14:creationId xmlns:p14="http://schemas.microsoft.com/office/powerpoint/2010/main" val="783819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3AF09A5-B23B-48A6-A3B1-808DCE4983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87" r="24"/>
          <a:stretch/>
        </p:blipFill>
        <p:spPr bwMode="auto">
          <a:xfrm>
            <a:off x="13458092" y="-1847710"/>
            <a:ext cx="10925908" cy="15754572"/>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19" name="Picture 2">
            <a:extLst>
              <a:ext uri="{FF2B5EF4-FFF2-40B4-BE49-F238E27FC236}">
                <a16:creationId xmlns:a16="http://schemas.microsoft.com/office/drawing/2014/main" id="{7D4A04B8-9ECA-4CA2-96E4-A663AE1D85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 r="74174"/>
          <a:stretch/>
        </p:blipFill>
        <p:spPr bwMode="auto">
          <a:xfrm>
            <a:off x="-117644" y="-1847710"/>
            <a:ext cx="16322953" cy="157545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3">
            <a:extLst>
              <a:ext uri="{FF2B5EF4-FFF2-40B4-BE49-F238E27FC236}">
                <a16:creationId xmlns:a16="http://schemas.microsoft.com/office/drawing/2014/main" id="{0A09FF87-C244-4EF7-A615-6AD4F4D05F14}"/>
              </a:ext>
            </a:extLst>
          </p:cNvPr>
          <p:cNvSpPr txBox="1">
            <a:spLocks noChangeArrowheads="1"/>
          </p:cNvSpPr>
          <p:nvPr/>
        </p:nvSpPr>
        <p:spPr bwMode="auto">
          <a:xfrm>
            <a:off x="730249" y="11153404"/>
            <a:ext cx="17135719" cy="14964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noProof="1">
              <a:ln>
                <a:noFill/>
              </a:ln>
              <a:solidFill>
                <a:srgbClr val="00206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noProof="1">
                <a:ln>
                  <a:noFill/>
                </a:ln>
                <a:solidFill>
                  <a:srgbClr val="002060"/>
                </a:solidFill>
                <a:effectLst/>
                <a:latin typeface="Arial Nova" panose="020B0504020202020204" pitchFamily="34" charset="0"/>
              </a:rPr>
              <a:t>Excess Risk Consultants is an Authorised Financial Services Provider | FSP No: 51829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noProof="1">
                <a:ln>
                  <a:noFill/>
                </a:ln>
                <a:solidFill>
                  <a:srgbClr val="002060"/>
                </a:solidFill>
                <a:effectLst/>
                <a:latin typeface="Arial Nova" panose="020B0504020202020204" pitchFamily="34" charset="0"/>
              </a:rPr>
              <a:t>Underwritten by </a:t>
            </a:r>
            <a:r>
              <a:rPr lang="en-US" sz="2400" b="1" noProof="1">
                <a:solidFill>
                  <a:srgbClr val="002060"/>
                </a:solidFill>
                <a:latin typeface="Arial Nova" panose="020B0504020202020204" pitchFamily="34" charset="0"/>
              </a:rPr>
              <a:t>Old Mutual Insure</a:t>
            </a:r>
            <a:r>
              <a:rPr kumimoji="0" lang="en-US" sz="2400" b="1" i="0" u="none" strike="noStrike" cap="none" normalizeH="0" baseline="0" noProof="1">
                <a:ln>
                  <a:noFill/>
                </a:ln>
                <a:solidFill>
                  <a:srgbClr val="002060"/>
                </a:solidFill>
                <a:effectLst/>
                <a:latin typeface="Arial Nova" panose="020B0504020202020204" pitchFamily="34" charset="0"/>
              </a:rPr>
              <a:t> Limited | FSP No: </a:t>
            </a:r>
            <a:r>
              <a:rPr lang="en-US" sz="2400" b="1" noProof="1">
                <a:solidFill>
                  <a:srgbClr val="002060"/>
                </a:solidFill>
                <a:latin typeface="Arial Nova" panose="020B0504020202020204" pitchFamily="34" charset="0"/>
              </a:rPr>
              <a:t>12</a:t>
            </a:r>
            <a:endParaRPr kumimoji="0" lang="en-US" sz="2400" b="1" i="0" u="none" strike="noStrike" cap="none" normalizeH="0" baseline="0" noProof="1">
              <a:ln>
                <a:noFill/>
              </a:ln>
              <a:solidFill>
                <a:srgbClr val="002060"/>
              </a:solidFill>
              <a:effectLst/>
              <a:latin typeface="Arial Nova" panose="020B05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noProof="1">
              <a:ln>
                <a:noFill/>
              </a:ln>
              <a:solidFill>
                <a:schemeClr val="tx1"/>
              </a:solidFill>
              <a:effectLst/>
              <a:latin typeface="Arial" panose="020B0604020202020204" pitchFamily="34" charset="0"/>
            </a:endParaRPr>
          </a:p>
        </p:txBody>
      </p:sp>
      <p:pic>
        <p:nvPicPr>
          <p:cNvPr id="1028" name="Picture 4">
            <a:extLst>
              <a:ext uri="{FF2B5EF4-FFF2-40B4-BE49-F238E27FC236}">
                <a16:creationId xmlns:a16="http://schemas.microsoft.com/office/drawing/2014/main" id="{C3AA3E8C-7A8C-4DAF-BD8D-4D545E97E0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4538" y="7226845"/>
            <a:ext cx="4976324" cy="115515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Text Box 2">
            <a:extLst>
              <a:ext uri="{FF2B5EF4-FFF2-40B4-BE49-F238E27FC236}">
                <a16:creationId xmlns:a16="http://schemas.microsoft.com/office/drawing/2014/main" id="{D9497691-7D75-476B-BD9A-9E0117E4441C}"/>
              </a:ext>
            </a:extLst>
          </p:cNvPr>
          <p:cNvSpPr txBox="1">
            <a:spLocks noChangeArrowheads="1"/>
          </p:cNvSpPr>
          <p:nvPr/>
        </p:nvSpPr>
        <p:spPr bwMode="auto">
          <a:xfrm>
            <a:off x="666749" y="8918697"/>
            <a:ext cx="10041355" cy="2328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noProof="1">
                <a:ln>
                  <a:noFill/>
                </a:ln>
                <a:solidFill>
                  <a:srgbClr val="1A174D"/>
                </a:solidFill>
                <a:effectLst/>
                <a:latin typeface="Arial Nova" panose="020B0504020202020204" pitchFamily="34" charset="0"/>
              </a:rPr>
              <a:t>www.excessrisk.co.za</a:t>
            </a:r>
          </a:p>
          <a:p>
            <a:pPr marL="0" marR="0" lvl="0" indent="0" algn="l" defTabSz="914400" rtl="0" eaLnBrk="0" fontAlgn="base" latinLnBrk="0" hangingPunct="0">
              <a:lnSpc>
                <a:spcPct val="100000"/>
              </a:lnSpc>
              <a:spcBef>
                <a:spcPct val="0"/>
              </a:spcBef>
              <a:spcAft>
                <a:spcPct val="0"/>
              </a:spcAft>
              <a:buClrTx/>
              <a:buSzTx/>
              <a:buFontTx/>
              <a:buNone/>
              <a:tabLst/>
            </a:pPr>
            <a:r>
              <a:rPr lang="en-US" sz="2800" noProof="1">
                <a:solidFill>
                  <a:srgbClr val="1A174D"/>
                </a:solidFill>
                <a:latin typeface="Arial Nova" panose="020B0504020202020204" pitchFamily="34" charset="0"/>
              </a:rPr>
              <a:t>Suite W002, Midlands Office Park West, Mountain Quray Road,</a:t>
            </a:r>
            <a:endParaRPr kumimoji="0" lang="en-US" sz="2800" b="0" i="0" u="none" strike="noStrike" cap="none" normalizeH="0" baseline="0" noProof="1">
              <a:ln>
                <a:noFill/>
              </a:ln>
              <a:solidFill>
                <a:srgbClr val="1A174D"/>
              </a:solidFill>
              <a:effectLst/>
              <a:latin typeface="Arial Nova" panose="020B05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800" noProof="1">
                <a:solidFill>
                  <a:srgbClr val="1A174D"/>
                </a:solidFill>
                <a:latin typeface="Arial Nova" panose="020B0504020202020204" pitchFamily="34" charset="0"/>
              </a:rPr>
              <a:t>Midstream Estate Centurion,</a:t>
            </a:r>
            <a:endParaRPr kumimoji="0" lang="en-US" sz="2800" b="0" i="0" u="none" strike="noStrike" cap="none" normalizeH="0" baseline="0" noProof="1">
              <a:ln>
                <a:noFill/>
              </a:ln>
              <a:solidFill>
                <a:srgbClr val="1A174D"/>
              </a:solidFill>
              <a:effectLst/>
              <a:latin typeface="Arial Nova" panose="020B05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800" noProof="1">
                <a:solidFill>
                  <a:srgbClr val="1A174D"/>
                </a:solidFill>
                <a:latin typeface="Arial Nova" panose="020B0504020202020204" pitchFamily="34" charset="0"/>
              </a:rPr>
              <a:t>Gauteng</a:t>
            </a:r>
            <a:endParaRPr kumimoji="0" lang="en-US" sz="2800" b="0" i="0" u="none" strike="noStrike" cap="none" normalizeH="0" baseline="0" noProof="1">
              <a:ln>
                <a:noFill/>
              </a:ln>
              <a:solidFill>
                <a:srgbClr val="1A174D"/>
              </a:solidFill>
              <a:effectLst/>
              <a:latin typeface="Arial Nova" panose="020B05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noProof="1">
                <a:ln>
                  <a:noFill/>
                </a:ln>
                <a:solidFill>
                  <a:srgbClr val="1A174D"/>
                </a:solidFill>
                <a:effectLst/>
                <a:latin typeface="Arial Nova" panose="020B0504020202020204" pitchFamily="34" charset="0"/>
              </a:rPr>
              <a:t>1692</a:t>
            </a:r>
            <a:endParaRPr kumimoji="0" lang="en-US" sz="2800" b="0" i="0" u="none" strike="noStrike" cap="none" normalizeH="0" baseline="0" noProof="1">
              <a:ln>
                <a:noFill/>
              </a:ln>
              <a:solidFill>
                <a:schemeClr val="tx1"/>
              </a:solidFill>
              <a:effectLst/>
              <a:latin typeface="Arial" panose="020B0604020202020204" pitchFamily="34" charset="0"/>
            </a:endParaRPr>
          </a:p>
        </p:txBody>
      </p:sp>
      <p:sp>
        <p:nvSpPr>
          <p:cNvPr id="6" name="Text Box 54">
            <a:extLst>
              <a:ext uri="{FF2B5EF4-FFF2-40B4-BE49-F238E27FC236}">
                <a16:creationId xmlns:a16="http://schemas.microsoft.com/office/drawing/2014/main" id="{A9017161-FADD-4834-BAA7-36DA5F4CF604}"/>
              </a:ext>
            </a:extLst>
          </p:cNvPr>
          <p:cNvSpPr txBox="1">
            <a:spLocks noChangeArrowheads="1"/>
          </p:cNvSpPr>
          <p:nvPr/>
        </p:nvSpPr>
        <p:spPr bwMode="auto">
          <a:xfrm>
            <a:off x="594763" y="5287471"/>
            <a:ext cx="4976324" cy="193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100"/>
              </a:spcAft>
              <a:buClrTx/>
              <a:buSzTx/>
              <a:buFontTx/>
              <a:buNone/>
              <a:tabLst/>
            </a:pPr>
            <a:r>
              <a:rPr kumimoji="0" lang="en-US" sz="3200" b="1" i="0" u="none" strike="noStrike" cap="none" normalizeH="0" baseline="0" noProof="1">
                <a:ln>
                  <a:noFill/>
                </a:ln>
                <a:solidFill>
                  <a:srgbClr val="FFFFFF"/>
                </a:solidFill>
                <a:effectLst/>
                <a:latin typeface="Arial Nova" panose="020B0504020202020204" pitchFamily="34" charset="0"/>
              </a:rPr>
              <a:t>T)  </a:t>
            </a:r>
            <a:r>
              <a:rPr kumimoji="0" lang="en-US" sz="3000" b="1" i="0" u="none" strike="noStrike" cap="none" normalizeH="0" baseline="0" noProof="1">
                <a:ln>
                  <a:noFill/>
                </a:ln>
                <a:solidFill>
                  <a:srgbClr val="1A174D"/>
                </a:solidFill>
                <a:effectLst/>
                <a:latin typeface="Arial Nova" panose="020B0504020202020204" pitchFamily="34" charset="0"/>
              </a:rPr>
              <a:t>+27 11 453 9543</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US" sz="3200" b="1" i="0" u="none" strike="noStrike" cap="none" normalizeH="0" baseline="0" noProof="1">
                <a:ln>
                  <a:noFill/>
                </a:ln>
                <a:solidFill>
                  <a:srgbClr val="FFFFFF"/>
                </a:solidFill>
                <a:effectLst/>
                <a:latin typeface="Arial Nova" panose="020B0504020202020204" pitchFamily="34" charset="0"/>
              </a:rPr>
              <a:t>C) </a:t>
            </a:r>
            <a:r>
              <a:rPr kumimoji="0" lang="en-US" sz="700" b="1" i="0" u="none" strike="noStrike" cap="none" normalizeH="0" baseline="0" noProof="1">
                <a:ln>
                  <a:noFill/>
                </a:ln>
                <a:solidFill>
                  <a:srgbClr val="FFFFFF"/>
                </a:solidFill>
                <a:effectLst/>
                <a:latin typeface="Arial Nova" panose="020B0504020202020204" pitchFamily="34" charset="0"/>
              </a:rPr>
              <a:t>  </a:t>
            </a:r>
            <a:r>
              <a:rPr kumimoji="0" lang="en-US" sz="3000" b="0" i="0" u="none" strike="noStrike" cap="none" normalizeH="0" baseline="0" noProof="1">
                <a:ln>
                  <a:noFill/>
                </a:ln>
                <a:solidFill>
                  <a:srgbClr val="1A174D"/>
                </a:solidFill>
                <a:effectLst/>
                <a:latin typeface="Arial Nova" panose="020B0504020202020204" pitchFamily="34" charset="0"/>
              </a:rPr>
              <a:t>+27 76 787 3894</a:t>
            </a:r>
          </a:p>
          <a:p>
            <a:pPr marL="0" marR="0" lvl="0" indent="0" algn="l" defTabSz="914400" rtl="0" eaLnBrk="0" fontAlgn="base" latinLnBrk="0" hangingPunct="0">
              <a:lnSpc>
                <a:spcPct val="100000"/>
              </a:lnSpc>
              <a:spcBef>
                <a:spcPct val="0"/>
              </a:spcBef>
              <a:spcAft>
                <a:spcPts val="100"/>
              </a:spcAft>
              <a:buClrTx/>
              <a:buSzTx/>
              <a:buFontTx/>
              <a:buNone/>
              <a:tabLst/>
            </a:pPr>
            <a:r>
              <a:rPr kumimoji="0" lang="en-US" sz="3200" b="1" i="0" u="none" strike="noStrike" cap="none" normalizeH="0" baseline="0" noProof="1">
                <a:ln>
                  <a:noFill/>
                </a:ln>
                <a:solidFill>
                  <a:srgbClr val="FFFFFF"/>
                </a:solidFill>
                <a:effectLst/>
                <a:latin typeface="Arial Nova" panose="020B0504020202020204" pitchFamily="34" charset="0"/>
              </a:rPr>
              <a:t>E)  </a:t>
            </a:r>
            <a:r>
              <a:rPr kumimoji="0" lang="en-US" sz="3000" b="0" i="0" u="none" strike="noStrike" cap="none" normalizeH="0" baseline="0" noProof="1">
                <a:ln>
                  <a:noFill/>
                </a:ln>
                <a:solidFill>
                  <a:srgbClr val="1A174D"/>
                </a:solidFill>
                <a:effectLst/>
                <a:latin typeface="Arial Nova" panose="020B0504020202020204" pitchFamily="34" charset="0"/>
              </a:rPr>
              <a:t>info@excessrisk.co.za</a:t>
            </a:r>
            <a:endParaRPr kumimoji="0" lang="en-US" sz="3000" b="0" i="0" u="none" strike="noStrike" cap="none" normalizeH="0" baseline="0" noProof="1">
              <a:ln>
                <a:noFill/>
              </a:ln>
              <a:solidFill>
                <a:srgbClr val="000000"/>
              </a:solidFill>
              <a:effectLst/>
              <a:latin typeface="Arial Nova" panose="020B05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noProof="1">
              <a:ln>
                <a:noFill/>
              </a:ln>
              <a:solidFill>
                <a:srgbClr val="1A174C"/>
              </a:solidFill>
              <a:effectLst/>
              <a:latin typeface="Century Gothic" panose="020B0502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6000" b="0" i="0" u="none" strike="noStrike" cap="none" normalizeH="0" baseline="0" noProof="1">
              <a:ln>
                <a:noFill/>
              </a:ln>
              <a:solidFill>
                <a:schemeClr val="tx1"/>
              </a:solidFill>
              <a:effectLst/>
              <a:latin typeface="Arial" panose="020B0604020202020204" pitchFamily="34" charset="0"/>
            </a:endParaRPr>
          </a:p>
        </p:txBody>
      </p:sp>
      <p:grpSp>
        <p:nvGrpSpPr>
          <p:cNvPr id="13" name="Group 12">
            <a:extLst>
              <a:ext uri="{FF2B5EF4-FFF2-40B4-BE49-F238E27FC236}">
                <a16:creationId xmlns:a16="http://schemas.microsoft.com/office/drawing/2014/main" id="{A072EC7C-9B38-4EA2-8DD8-4B71729669D8}"/>
              </a:ext>
            </a:extLst>
          </p:cNvPr>
          <p:cNvGrpSpPr/>
          <p:nvPr/>
        </p:nvGrpSpPr>
        <p:grpSpPr>
          <a:xfrm>
            <a:off x="730250" y="8578849"/>
            <a:ext cx="24028888" cy="207601"/>
            <a:chOff x="730250" y="8578850"/>
            <a:chExt cx="7489825" cy="141288"/>
          </a:xfrm>
        </p:grpSpPr>
        <p:sp>
          <p:nvSpPr>
            <p:cNvPr id="7" name="Rectangle 7">
              <a:extLst>
                <a:ext uri="{FF2B5EF4-FFF2-40B4-BE49-F238E27FC236}">
                  <a16:creationId xmlns:a16="http://schemas.microsoft.com/office/drawing/2014/main" id="{9B0CBD60-8922-4001-A21B-FBA3F02995D6}"/>
                </a:ext>
              </a:extLst>
            </p:cNvPr>
            <p:cNvSpPr>
              <a:spLocks noChangeArrowheads="1"/>
            </p:cNvSpPr>
            <p:nvPr/>
          </p:nvSpPr>
          <p:spPr bwMode="auto">
            <a:xfrm>
              <a:off x="730250" y="8578850"/>
              <a:ext cx="1620838" cy="141288"/>
            </a:xfrm>
            <a:prstGeom prst="rect">
              <a:avLst/>
            </a:prstGeom>
            <a:solidFill>
              <a:srgbClr val="316879"/>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noProof="1"/>
            </a:p>
          </p:txBody>
        </p:sp>
        <p:sp>
          <p:nvSpPr>
            <p:cNvPr id="8" name="Rectangle 8">
              <a:extLst>
                <a:ext uri="{FF2B5EF4-FFF2-40B4-BE49-F238E27FC236}">
                  <a16:creationId xmlns:a16="http://schemas.microsoft.com/office/drawing/2014/main" id="{9B85FF8C-2CC9-48C3-9D3A-1B691009A9D7}"/>
                </a:ext>
              </a:extLst>
            </p:cNvPr>
            <p:cNvSpPr>
              <a:spLocks noChangeArrowheads="1"/>
            </p:cNvSpPr>
            <p:nvPr/>
          </p:nvSpPr>
          <p:spPr bwMode="auto">
            <a:xfrm>
              <a:off x="1743075" y="8578850"/>
              <a:ext cx="1620838" cy="141288"/>
            </a:xfrm>
            <a:prstGeom prst="rect">
              <a:avLst/>
            </a:prstGeom>
            <a:solidFill>
              <a:srgbClr val="F47A60"/>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noProof="1"/>
            </a:p>
          </p:txBody>
        </p:sp>
        <p:sp>
          <p:nvSpPr>
            <p:cNvPr id="9" name="Rectangle 9">
              <a:extLst>
                <a:ext uri="{FF2B5EF4-FFF2-40B4-BE49-F238E27FC236}">
                  <a16:creationId xmlns:a16="http://schemas.microsoft.com/office/drawing/2014/main" id="{963A57A0-A016-41A8-B890-28042883C88A}"/>
                </a:ext>
              </a:extLst>
            </p:cNvPr>
            <p:cNvSpPr>
              <a:spLocks noChangeArrowheads="1"/>
            </p:cNvSpPr>
            <p:nvPr/>
          </p:nvSpPr>
          <p:spPr bwMode="auto">
            <a:xfrm>
              <a:off x="3783013" y="8578850"/>
              <a:ext cx="4437062" cy="141288"/>
            </a:xfrm>
            <a:prstGeom prst="rect">
              <a:avLst/>
            </a:prstGeom>
            <a:solidFill>
              <a:srgbClr val="CED7D8"/>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noProof="1"/>
            </a:p>
          </p:txBody>
        </p:sp>
        <p:sp>
          <p:nvSpPr>
            <p:cNvPr id="10" name="Rectangle 10">
              <a:extLst>
                <a:ext uri="{FF2B5EF4-FFF2-40B4-BE49-F238E27FC236}">
                  <a16:creationId xmlns:a16="http://schemas.microsoft.com/office/drawing/2014/main" id="{7E6BF430-899C-47B3-905D-F06AF4CD9A47}"/>
                </a:ext>
              </a:extLst>
            </p:cNvPr>
            <p:cNvSpPr>
              <a:spLocks noChangeArrowheads="1"/>
            </p:cNvSpPr>
            <p:nvPr/>
          </p:nvSpPr>
          <p:spPr bwMode="auto">
            <a:xfrm>
              <a:off x="3009900" y="8578850"/>
              <a:ext cx="1620838" cy="141288"/>
            </a:xfrm>
            <a:prstGeom prst="rect">
              <a:avLst/>
            </a:prstGeom>
            <a:solidFill>
              <a:srgbClr val="7DE7D8"/>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noProof="1"/>
            </a:p>
          </p:txBody>
        </p:sp>
      </p:grpSp>
      <p:cxnSp>
        <p:nvCxnSpPr>
          <p:cNvPr id="1040" name="AutoShape 16">
            <a:extLst>
              <a:ext uri="{FF2B5EF4-FFF2-40B4-BE49-F238E27FC236}">
                <a16:creationId xmlns:a16="http://schemas.microsoft.com/office/drawing/2014/main" id="{C30F49B8-2523-4F3D-9CEE-9582B79A8196}"/>
              </a:ext>
            </a:extLst>
          </p:cNvPr>
          <p:cNvCxnSpPr>
            <a:cxnSpLocks noChangeShapeType="1"/>
          </p:cNvCxnSpPr>
          <p:nvPr/>
        </p:nvCxnSpPr>
        <p:spPr bwMode="auto">
          <a:xfrm>
            <a:off x="739775" y="11270637"/>
            <a:ext cx="24019363" cy="0"/>
          </a:xfrm>
          <a:prstGeom prst="straightConnector1">
            <a:avLst/>
          </a:prstGeom>
          <a:noFill/>
          <a:ln w="3175" algn="ctr">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0000"/>
                  </a:outerShdw>
                </a:effectLst>
              </a14:hiddenEffects>
            </a:ext>
          </a:extLst>
        </p:spPr>
      </p:cxnSp>
    </p:spTree>
    <p:extLst>
      <p:ext uri="{BB962C8B-B14F-4D97-AF65-F5344CB8AC3E}">
        <p14:creationId xmlns:p14="http://schemas.microsoft.com/office/powerpoint/2010/main" val="5944510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3BBB9"/>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D4CB235CF5E04DB2A678B10CA4C3F7" ma:contentTypeVersion="18" ma:contentTypeDescription="Create a new document." ma:contentTypeScope="" ma:versionID="2befcb50cf72060448732d1a28f4fc25">
  <xsd:schema xmlns:xsd="http://www.w3.org/2001/XMLSchema" xmlns:xs="http://www.w3.org/2001/XMLSchema" xmlns:p="http://schemas.microsoft.com/office/2006/metadata/properties" xmlns:ns2="07bd0b7a-67c5-499a-a197-6d85c29fc45e" xmlns:ns3="7068f43c-f020-4356-b2ff-7fcdb5674f95" targetNamespace="http://schemas.microsoft.com/office/2006/metadata/properties" ma:root="true" ma:fieldsID="7784c8c024f39a26e67281c26b66d7b9" ns2:_="" ns3:_="">
    <xsd:import namespace="07bd0b7a-67c5-499a-a197-6d85c29fc45e"/>
    <xsd:import namespace="7068f43c-f020-4356-b2ff-7fcdb5674f9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element ref="ns3:SharedWithUsers" minOccurs="0"/>
                <xsd:element ref="ns3:SharedWithDetails" minOccurs="0"/>
                <xsd:element ref="ns2:lcf76f155ced4ddcb4097134ff3c332f"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bd0b7a-67c5-499a-a197-6d85c29fc4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6c807c2-9cfe-427a-95bd-a4e079743ae1" ma:termSetId="09814cd3-568e-fe90-9814-8d621ff8fb84" ma:anchorId="fba54fb3-c3e1-fe81-a776-ca4b69148c4d" ma:open="true" ma:isKeyword="false">
      <xsd:complexType>
        <xsd:sequence>
          <xsd:element ref="pc:Terms" minOccurs="0" maxOccurs="1"/>
        </xsd:sequence>
      </xsd:complex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068f43c-f020-4356-b2ff-7fcdb5674f9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99b037f-10aa-4198-af89-889c0534c776}" ma:internalName="TaxCatchAll" ma:showField="CatchAllData" ma:web="7068f43c-f020-4356-b2ff-7fcdb5674f9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068f43c-f020-4356-b2ff-7fcdb5674f95" xsi:nil="true"/>
    <lcf76f155ced4ddcb4097134ff3c332f xmlns="07bd0b7a-67c5-499a-a197-6d85c29fc45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2E10D1-3D4C-475F-BDCA-5668F8295414}"/>
</file>

<file path=customXml/itemProps2.xml><?xml version="1.0" encoding="utf-8"?>
<ds:datastoreItem xmlns:ds="http://schemas.openxmlformats.org/officeDocument/2006/customXml" ds:itemID="{EC67A7D8-47EB-4731-9BFC-C854651530BC}"/>
</file>

<file path=customXml/itemProps3.xml><?xml version="1.0" encoding="utf-8"?>
<ds:datastoreItem xmlns:ds="http://schemas.openxmlformats.org/officeDocument/2006/customXml" ds:itemID="{7702FE85-2654-43A3-A607-24F1ACBA2FB8}"/>
</file>

<file path=docProps/app.xml><?xml version="1.0" encoding="utf-8"?>
<Properties xmlns="http://schemas.openxmlformats.org/officeDocument/2006/extended-properties" xmlns:vt="http://schemas.openxmlformats.org/officeDocument/2006/docPropsVTypes">
  <Template>Office Theme</Template>
  <TotalTime>84831</TotalTime>
  <Words>6534</Words>
  <Application>Microsoft Macintosh PowerPoint</Application>
  <PresentationFormat>Custom</PresentationFormat>
  <Paragraphs>399</Paragraphs>
  <Slides>35</Slides>
  <Notes>33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Arial</vt:lpstr>
      <vt:lpstr>Arial Black</vt:lpstr>
      <vt:lpstr>Arial Nova</vt:lpstr>
      <vt:lpstr>Bebas Neue Bold</vt:lpstr>
      <vt:lpstr>Calibri</vt:lpstr>
      <vt:lpstr>Calibri Light</vt:lpstr>
      <vt:lpstr>Century Gothic</vt:lpstr>
      <vt:lpstr>Gotham Medium</vt:lpstr>
      <vt:lpstr>Myriad Pro</vt:lpstr>
      <vt:lpstr>Myriad Pro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Velene Sykes</cp:lastModifiedBy>
  <cp:revision>759</cp:revision>
  <cp:lastPrinted>2021-01-21T09:14:06Z</cp:lastPrinted>
  <dcterms:created xsi:type="dcterms:W3CDTF">2014-09-26T10:57:37Z</dcterms:created>
  <dcterms:modified xsi:type="dcterms:W3CDTF">2026-03-05T13:54:54Z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0x0101003AD4CB235CF5E04DB2A678B10CA4C3F7</vt:lpwstr>
  </property>
</Properties>
</file>